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64" r:id="rId4"/>
    <p:sldId id="263" r:id="rId5"/>
    <p:sldId id="257" r:id="rId6"/>
    <p:sldId id="266" r:id="rId7"/>
    <p:sldId id="261" r:id="rId8"/>
    <p:sldId id="260" r:id="rId9"/>
    <p:sldId id="276" r:id="rId10"/>
    <p:sldId id="258" r:id="rId11"/>
    <p:sldId id="273" r:id="rId12"/>
    <p:sldId id="268" r:id="rId13"/>
    <p:sldId id="269" r:id="rId14"/>
    <p:sldId id="270" r:id="rId15"/>
    <p:sldId id="277" r:id="rId16"/>
    <p:sldId id="271" r:id="rId17"/>
    <p:sldId id="259" r:id="rId18"/>
    <p:sldId id="274" r:id="rId19"/>
    <p:sldId id="267"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14C06-29A8-473A-83F2-358CDAE08328}" v="9" dt="2020-07-02T08:24:35.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61835" autoAdjust="0"/>
  </p:normalViewPr>
  <p:slideViewPr>
    <p:cSldViewPr snapToGrid="0">
      <p:cViewPr varScale="1">
        <p:scale>
          <a:sx n="64" d="100"/>
          <a:sy n="64" d="100"/>
        </p:scale>
        <p:origin x="90" y="1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ch Noack" userId="d5ed5ac7200dd595" providerId="LiveId" clId="{96E14C06-29A8-473A-83F2-358CDAE08328}"/>
    <pc:docChg chg="undo redo custSel mod addSld delSld modSld sldOrd">
      <pc:chgData name="Ulrich Noack" userId="d5ed5ac7200dd595" providerId="LiveId" clId="{96E14C06-29A8-473A-83F2-358CDAE08328}" dt="2020-07-03T07:16:03.676" v="1385" actId="47"/>
      <pc:docMkLst>
        <pc:docMk/>
      </pc:docMkLst>
      <pc:sldChg chg="modSp mod">
        <pc:chgData name="Ulrich Noack" userId="d5ed5ac7200dd595" providerId="LiveId" clId="{96E14C06-29A8-473A-83F2-358CDAE08328}" dt="2020-07-01T13:57:37.962" v="1269" actId="114"/>
        <pc:sldMkLst>
          <pc:docMk/>
          <pc:sldMk cId="3329624514" sldId="256"/>
        </pc:sldMkLst>
        <pc:spChg chg="mod">
          <ac:chgData name="Ulrich Noack" userId="d5ed5ac7200dd595" providerId="LiveId" clId="{96E14C06-29A8-473A-83F2-358CDAE08328}" dt="2020-07-01T13:57:34.290" v="1268" actId="113"/>
          <ac:spMkLst>
            <pc:docMk/>
            <pc:sldMk cId="3329624514" sldId="256"/>
            <ac:spMk id="2" creationId="{CA1363D6-91B0-41E3-AABC-28463307FF7F}"/>
          </ac:spMkLst>
        </pc:spChg>
        <pc:spChg chg="mod">
          <ac:chgData name="Ulrich Noack" userId="d5ed5ac7200dd595" providerId="LiveId" clId="{96E14C06-29A8-473A-83F2-358CDAE08328}" dt="2020-07-01T13:57:37.962" v="1269" actId="114"/>
          <ac:spMkLst>
            <pc:docMk/>
            <pc:sldMk cId="3329624514" sldId="256"/>
            <ac:spMk id="3" creationId="{753F5FDF-32F2-4892-888F-9C29B6C66677}"/>
          </ac:spMkLst>
        </pc:spChg>
      </pc:sldChg>
      <pc:sldChg chg="modSp mod">
        <pc:chgData name="Ulrich Noack" userId="d5ed5ac7200dd595" providerId="LiveId" clId="{96E14C06-29A8-473A-83F2-358CDAE08328}" dt="2020-07-01T07:10:05.902" v="239" actId="12"/>
        <pc:sldMkLst>
          <pc:docMk/>
          <pc:sldMk cId="699312253" sldId="257"/>
        </pc:sldMkLst>
        <pc:spChg chg="mod">
          <ac:chgData name="Ulrich Noack" userId="d5ed5ac7200dd595" providerId="LiveId" clId="{96E14C06-29A8-473A-83F2-358CDAE08328}" dt="2020-07-01T06:59:40.457" v="168" actId="113"/>
          <ac:spMkLst>
            <pc:docMk/>
            <pc:sldMk cId="699312253" sldId="257"/>
            <ac:spMk id="2" creationId="{B14C823A-11E0-43A5-BA45-2E1377ED7263}"/>
          </ac:spMkLst>
        </pc:spChg>
        <pc:spChg chg="mod">
          <ac:chgData name="Ulrich Noack" userId="d5ed5ac7200dd595" providerId="LiveId" clId="{96E14C06-29A8-473A-83F2-358CDAE08328}" dt="2020-07-01T07:10:05.902" v="239" actId="12"/>
          <ac:spMkLst>
            <pc:docMk/>
            <pc:sldMk cId="699312253" sldId="257"/>
            <ac:spMk id="3" creationId="{EF8F76A5-636F-494D-B9DB-C7B23DA6DB78}"/>
          </ac:spMkLst>
        </pc:spChg>
      </pc:sldChg>
      <pc:sldChg chg="modSp mod modNotesTx">
        <pc:chgData name="Ulrich Noack" userId="d5ed5ac7200dd595" providerId="LiveId" clId="{96E14C06-29A8-473A-83F2-358CDAE08328}" dt="2020-07-02T10:43:55.263" v="1357" actId="20577"/>
        <pc:sldMkLst>
          <pc:docMk/>
          <pc:sldMk cId="536807385" sldId="258"/>
        </pc:sldMkLst>
        <pc:spChg chg="mod">
          <ac:chgData name="Ulrich Noack" userId="d5ed5ac7200dd595" providerId="LiveId" clId="{96E14C06-29A8-473A-83F2-358CDAE08328}" dt="2020-07-02T07:25:13.677" v="1270" actId="115"/>
          <ac:spMkLst>
            <pc:docMk/>
            <pc:sldMk cId="536807385" sldId="258"/>
            <ac:spMk id="2" creationId="{CBDF13B9-8432-4DFD-9F9D-D086EC1FC76D}"/>
          </ac:spMkLst>
        </pc:spChg>
        <pc:spChg chg="mod">
          <ac:chgData name="Ulrich Noack" userId="d5ed5ac7200dd595" providerId="LiveId" clId="{96E14C06-29A8-473A-83F2-358CDAE08328}" dt="2020-07-02T08:25:47.428" v="1278" actId="14100"/>
          <ac:spMkLst>
            <pc:docMk/>
            <pc:sldMk cId="536807385" sldId="258"/>
            <ac:spMk id="3" creationId="{01A1B9FB-4E5D-4358-9D51-EDBE74BEA1AE}"/>
          </ac:spMkLst>
        </pc:spChg>
      </pc:sldChg>
      <pc:sldChg chg="modSp mod modNotesTx">
        <pc:chgData name="Ulrich Noack" userId="d5ed5ac7200dd595" providerId="LiveId" clId="{96E14C06-29A8-473A-83F2-358CDAE08328}" dt="2020-07-02T10:51:26.926" v="1384" actId="20577"/>
        <pc:sldMkLst>
          <pc:docMk/>
          <pc:sldMk cId="1205994201" sldId="259"/>
        </pc:sldMkLst>
        <pc:spChg chg="mod">
          <ac:chgData name="Ulrich Noack" userId="d5ed5ac7200dd595" providerId="LiveId" clId="{96E14C06-29A8-473A-83F2-358CDAE08328}" dt="2020-07-01T13:47:50.434" v="1255" actId="113"/>
          <ac:spMkLst>
            <pc:docMk/>
            <pc:sldMk cId="1205994201" sldId="259"/>
            <ac:spMk id="2" creationId="{F0CA07FA-B222-4A1D-87D0-156A97208921}"/>
          </ac:spMkLst>
        </pc:spChg>
        <pc:spChg chg="mod">
          <ac:chgData name="Ulrich Noack" userId="d5ed5ac7200dd595" providerId="LiveId" clId="{96E14C06-29A8-473A-83F2-358CDAE08328}" dt="2020-07-02T10:51:26.926" v="1384" actId="20577"/>
          <ac:spMkLst>
            <pc:docMk/>
            <pc:sldMk cId="1205994201" sldId="259"/>
            <ac:spMk id="3" creationId="{0832FA35-5417-4E8D-A9B6-B07CFB8DA06D}"/>
          </ac:spMkLst>
        </pc:spChg>
      </pc:sldChg>
      <pc:sldChg chg="addSp delSp modSp mod modNotesTx">
        <pc:chgData name="Ulrich Noack" userId="d5ed5ac7200dd595" providerId="LiveId" clId="{96E14C06-29A8-473A-83F2-358CDAE08328}" dt="2020-07-01T08:41:49.549" v="1220" actId="20577"/>
        <pc:sldMkLst>
          <pc:docMk/>
          <pc:sldMk cId="3232311314" sldId="260"/>
        </pc:sldMkLst>
        <pc:spChg chg="mod">
          <ac:chgData name="Ulrich Noack" userId="d5ed5ac7200dd595" providerId="LiveId" clId="{96E14C06-29A8-473A-83F2-358CDAE08328}" dt="2020-07-01T07:10:23.976" v="245" actId="20577"/>
          <ac:spMkLst>
            <pc:docMk/>
            <pc:sldMk cId="3232311314" sldId="260"/>
            <ac:spMk id="2" creationId="{FFCB2840-8AE3-4B3F-8D26-F7DEE040B8DD}"/>
          </ac:spMkLst>
        </pc:spChg>
        <pc:spChg chg="mod">
          <ac:chgData name="Ulrich Noack" userId="d5ed5ac7200dd595" providerId="LiveId" clId="{96E14C06-29A8-473A-83F2-358CDAE08328}" dt="2020-07-01T07:07:27.347" v="203" actId="6549"/>
          <ac:spMkLst>
            <pc:docMk/>
            <pc:sldMk cId="3232311314" sldId="260"/>
            <ac:spMk id="3" creationId="{E56F4D50-20D0-4EA0-B42D-086CC7C6FE4D}"/>
          </ac:spMkLst>
        </pc:spChg>
        <pc:picChg chg="add del mod">
          <ac:chgData name="Ulrich Noack" userId="d5ed5ac7200dd595" providerId="LiveId" clId="{96E14C06-29A8-473A-83F2-358CDAE08328}" dt="2020-07-01T08:41:47.237" v="1219"/>
          <ac:picMkLst>
            <pc:docMk/>
            <pc:sldMk cId="3232311314" sldId="260"/>
            <ac:picMk id="4" creationId="{C532CACA-0AEB-4559-B23D-1C69BA6BF1E6}"/>
          </ac:picMkLst>
        </pc:picChg>
        <pc:picChg chg="add del mod">
          <ac:chgData name="Ulrich Noack" userId="d5ed5ac7200dd595" providerId="LiveId" clId="{96E14C06-29A8-473A-83F2-358CDAE08328}" dt="2020-07-01T08:41:45.473" v="1217"/>
          <ac:picMkLst>
            <pc:docMk/>
            <pc:sldMk cId="3232311314" sldId="260"/>
            <ac:picMk id="5" creationId="{CDBB3190-1BD4-4AF3-BEE8-E3AF4A248A12}"/>
          </ac:picMkLst>
        </pc:picChg>
      </pc:sldChg>
      <pc:sldChg chg="modSp mod modNotesTx">
        <pc:chgData name="Ulrich Noack" userId="d5ed5ac7200dd595" providerId="LiveId" clId="{96E14C06-29A8-473A-83F2-358CDAE08328}" dt="2020-07-01T08:40:13.782" v="1206"/>
        <pc:sldMkLst>
          <pc:docMk/>
          <pc:sldMk cId="3719017879" sldId="262"/>
        </pc:sldMkLst>
        <pc:spChg chg="mod">
          <ac:chgData name="Ulrich Noack" userId="d5ed5ac7200dd595" providerId="LiveId" clId="{96E14C06-29A8-473A-83F2-358CDAE08328}" dt="2020-07-01T08:40:13.782" v="1206"/>
          <ac:spMkLst>
            <pc:docMk/>
            <pc:sldMk cId="3719017879" sldId="262"/>
            <ac:spMk id="3" creationId="{3021CF9C-2C45-4615-8CA9-EE948E3B1361}"/>
          </ac:spMkLst>
        </pc:spChg>
      </pc:sldChg>
      <pc:sldChg chg="modSp mod ord">
        <pc:chgData name="Ulrich Noack" userId="d5ed5ac7200dd595" providerId="LiveId" clId="{96E14C06-29A8-473A-83F2-358CDAE08328}" dt="2020-07-01T13:57:23.963" v="1266" actId="20577"/>
        <pc:sldMkLst>
          <pc:docMk/>
          <pc:sldMk cId="2433081795" sldId="264"/>
        </pc:sldMkLst>
        <pc:spChg chg="mod">
          <ac:chgData name="Ulrich Noack" userId="d5ed5ac7200dd595" providerId="LiveId" clId="{96E14C06-29A8-473A-83F2-358CDAE08328}" dt="2020-07-01T13:57:23.963" v="1266" actId="20577"/>
          <ac:spMkLst>
            <pc:docMk/>
            <pc:sldMk cId="2433081795" sldId="264"/>
            <ac:spMk id="2" creationId="{38BAFCC2-2F7B-4A7E-AF41-7729ADC8977B}"/>
          </ac:spMkLst>
        </pc:spChg>
        <pc:spChg chg="mod">
          <ac:chgData name="Ulrich Noack" userId="d5ed5ac7200dd595" providerId="LiveId" clId="{96E14C06-29A8-473A-83F2-358CDAE08328}" dt="2020-07-01T13:57:20.584" v="1262" actId="20577"/>
          <ac:spMkLst>
            <pc:docMk/>
            <pc:sldMk cId="2433081795" sldId="264"/>
            <ac:spMk id="3" creationId="{7AB0D5A7-EAA4-4DE3-9ABD-11AB9FD79C44}"/>
          </ac:spMkLst>
        </pc:spChg>
      </pc:sldChg>
      <pc:sldChg chg="modSp del mod">
        <pc:chgData name="Ulrich Noack" userId="d5ed5ac7200dd595" providerId="LiveId" clId="{96E14C06-29A8-473A-83F2-358CDAE08328}" dt="2020-07-01T13:57:29.115" v="1267" actId="47"/>
        <pc:sldMkLst>
          <pc:docMk/>
          <pc:sldMk cId="2284310475" sldId="265"/>
        </pc:sldMkLst>
        <pc:spChg chg="mod">
          <ac:chgData name="Ulrich Noack" userId="d5ed5ac7200dd595" providerId="LiveId" clId="{96E14C06-29A8-473A-83F2-358CDAE08328}" dt="2020-07-01T13:57:12.319" v="1259" actId="21"/>
          <ac:spMkLst>
            <pc:docMk/>
            <pc:sldMk cId="2284310475" sldId="265"/>
            <ac:spMk id="3" creationId="{29B44D08-9262-4B5C-BAE4-D49A4E14BB61}"/>
          </ac:spMkLst>
        </pc:spChg>
      </pc:sldChg>
      <pc:sldChg chg="modSp mod modNotesTx">
        <pc:chgData name="Ulrich Noack" userId="d5ed5ac7200dd595" providerId="LiveId" clId="{96E14C06-29A8-473A-83F2-358CDAE08328}" dt="2020-07-01T07:10:16.864" v="242" actId="20577"/>
        <pc:sldMkLst>
          <pc:docMk/>
          <pc:sldMk cId="2400354659" sldId="266"/>
        </pc:sldMkLst>
        <pc:spChg chg="mod">
          <ac:chgData name="Ulrich Noack" userId="d5ed5ac7200dd595" providerId="LiveId" clId="{96E14C06-29A8-473A-83F2-358CDAE08328}" dt="2020-07-01T07:10:16.864" v="242" actId="20577"/>
          <ac:spMkLst>
            <pc:docMk/>
            <pc:sldMk cId="2400354659" sldId="266"/>
            <ac:spMk id="2" creationId="{7AB4B10C-7131-4D95-8FBE-DB0D2C7CF357}"/>
          </ac:spMkLst>
        </pc:spChg>
        <pc:spChg chg="mod">
          <ac:chgData name="Ulrich Noack" userId="d5ed5ac7200dd595" providerId="LiveId" clId="{96E14C06-29A8-473A-83F2-358CDAE08328}" dt="2020-07-01T06:59:56.103" v="174" actId="6549"/>
          <ac:spMkLst>
            <pc:docMk/>
            <pc:sldMk cId="2400354659" sldId="266"/>
            <ac:spMk id="3" creationId="{D81E0BA8-A614-4299-9868-446F18E2D617}"/>
          </ac:spMkLst>
        </pc:spChg>
      </pc:sldChg>
      <pc:sldChg chg="modSp mod modNotesTx">
        <pc:chgData name="Ulrich Noack" userId="d5ed5ac7200dd595" providerId="LiveId" clId="{96E14C06-29A8-473A-83F2-358CDAE08328}" dt="2020-07-01T07:30:34.743" v="587" actId="6549"/>
        <pc:sldMkLst>
          <pc:docMk/>
          <pc:sldMk cId="3267086548" sldId="268"/>
        </pc:sldMkLst>
        <pc:spChg chg="mod">
          <ac:chgData name="Ulrich Noack" userId="d5ed5ac7200dd595" providerId="LiveId" clId="{96E14C06-29A8-473A-83F2-358CDAE08328}" dt="2020-07-01T07:25:42.204" v="464" actId="20577"/>
          <ac:spMkLst>
            <pc:docMk/>
            <pc:sldMk cId="3267086548" sldId="268"/>
            <ac:spMk id="2" creationId="{197CBB8D-3098-4554-90A7-6770F20580B8}"/>
          </ac:spMkLst>
        </pc:spChg>
        <pc:spChg chg="mod">
          <ac:chgData name="Ulrich Noack" userId="d5ed5ac7200dd595" providerId="LiveId" clId="{96E14C06-29A8-473A-83F2-358CDAE08328}" dt="2020-07-01T07:28:57.527" v="560" actId="6549"/>
          <ac:spMkLst>
            <pc:docMk/>
            <pc:sldMk cId="3267086548" sldId="268"/>
            <ac:spMk id="3" creationId="{01138CAB-D3DD-4EF9-8933-16AD516A1AC0}"/>
          </ac:spMkLst>
        </pc:spChg>
      </pc:sldChg>
      <pc:sldChg chg="modSp mod modNotesTx">
        <pc:chgData name="Ulrich Noack" userId="d5ed5ac7200dd595" providerId="LiveId" clId="{96E14C06-29A8-473A-83F2-358CDAE08328}" dt="2020-07-01T08:03:25.505" v="775" actId="20577"/>
        <pc:sldMkLst>
          <pc:docMk/>
          <pc:sldMk cId="1413171281" sldId="269"/>
        </pc:sldMkLst>
        <pc:spChg chg="mod">
          <ac:chgData name="Ulrich Noack" userId="d5ed5ac7200dd595" providerId="LiveId" clId="{96E14C06-29A8-473A-83F2-358CDAE08328}" dt="2020-07-01T08:02:40.189" v="668" actId="20577"/>
          <ac:spMkLst>
            <pc:docMk/>
            <pc:sldMk cId="1413171281" sldId="269"/>
            <ac:spMk id="2" creationId="{5C9B5AD0-44BE-463A-BBC1-D75A6268FA8A}"/>
          </ac:spMkLst>
        </pc:spChg>
      </pc:sldChg>
      <pc:sldChg chg="modSp mod modNotesTx">
        <pc:chgData name="Ulrich Noack" userId="d5ed5ac7200dd595" providerId="LiveId" clId="{96E14C06-29A8-473A-83F2-358CDAE08328}" dt="2020-07-01T09:18:44.020" v="1236" actId="20577"/>
        <pc:sldMkLst>
          <pc:docMk/>
          <pc:sldMk cId="1427804304" sldId="270"/>
        </pc:sldMkLst>
        <pc:spChg chg="mod">
          <ac:chgData name="Ulrich Noack" userId="d5ed5ac7200dd595" providerId="LiveId" clId="{96E14C06-29A8-473A-83F2-358CDAE08328}" dt="2020-07-01T08:15:49.960" v="984" actId="6549"/>
          <ac:spMkLst>
            <pc:docMk/>
            <pc:sldMk cId="1427804304" sldId="270"/>
            <ac:spMk id="2" creationId="{326A8F46-F36B-40BA-B593-7216F9118555}"/>
          </ac:spMkLst>
        </pc:spChg>
        <pc:spChg chg="mod">
          <ac:chgData name="Ulrich Noack" userId="d5ed5ac7200dd595" providerId="LiveId" clId="{96E14C06-29A8-473A-83F2-358CDAE08328}" dt="2020-07-01T09:16:56.559" v="1227" actId="6549"/>
          <ac:spMkLst>
            <pc:docMk/>
            <pc:sldMk cId="1427804304" sldId="270"/>
            <ac:spMk id="3" creationId="{101209FA-2F8E-42A8-B070-6558A43AF091}"/>
          </ac:spMkLst>
        </pc:spChg>
      </pc:sldChg>
      <pc:sldChg chg="modSp mod">
        <pc:chgData name="Ulrich Noack" userId="d5ed5ac7200dd595" providerId="LiveId" clId="{96E14C06-29A8-473A-83F2-358CDAE08328}" dt="2020-07-02T10:49:59.385" v="1383" actId="20577"/>
        <pc:sldMkLst>
          <pc:docMk/>
          <pc:sldMk cId="1887217337" sldId="271"/>
        </pc:sldMkLst>
        <pc:spChg chg="mod">
          <ac:chgData name="Ulrich Noack" userId="d5ed5ac7200dd595" providerId="LiveId" clId="{96E14C06-29A8-473A-83F2-358CDAE08328}" dt="2020-07-01T08:03:38.762" v="780" actId="20577"/>
          <ac:spMkLst>
            <pc:docMk/>
            <pc:sldMk cId="1887217337" sldId="271"/>
            <ac:spMk id="2" creationId="{0EF7B6F1-80B3-4372-B1E3-E6B1A94DEAE7}"/>
          </ac:spMkLst>
        </pc:spChg>
        <pc:spChg chg="mod">
          <ac:chgData name="Ulrich Noack" userId="d5ed5ac7200dd595" providerId="LiveId" clId="{96E14C06-29A8-473A-83F2-358CDAE08328}" dt="2020-07-02T10:49:59.385" v="1383" actId="20577"/>
          <ac:spMkLst>
            <pc:docMk/>
            <pc:sldMk cId="1887217337" sldId="271"/>
            <ac:spMk id="3" creationId="{8B1C7B5A-A487-42F7-88C2-1C2B5A0EA229}"/>
          </ac:spMkLst>
        </pc:spChg>
      </pc:sldChg>
      <pc:sldChg chg="addSp delSp modSp new del mod setBg modNotesTx">
        <pc:chgData name="Ulrich Noack" userId="d5ed5ac7200dd595" providerId="LiveId" clId="{96E14C06-29A8-473A-83F2-358CDAE08328}" dt="2020-07-01T13:47:19.798" v="1243" actId="2696"/>
        <pc:sldMkLst>
          <pc:docMk/>
          <pc:sldMk cId="741653121" sldId="272"/>
        </pc:sldMkLst>
        <pc:spChg chg="del">
          <ac:chgData name="Ulrich Noack" userId="d5ed5ac7200dd595" providerId="LiveId" clId="{96E14C06-29A8-473A-83F2-358CDAE08328}" dt="2020-07-01T07:06:23.374" v="197" actId="26606"/>
          <ac:spMkLst>
            <pc:docMk/>
            <pc:sldMk cId="741653121" sldId="272"/>
            <ac:spMk id="2" creationId="{01DDABFD-82D7-4F64-A682-B785A35A9D71}"/>
          </ac:spMkLst>
        </pc:spChg>
        <pc:spChg chg="del">
          <ac:chgData name="Ulrich Noack" userId="d5ed5ac7200dd595" providerId="LiveId" clId="{96E14C06-29A8-473A-83F2-358CDAE08328}" dt="2020-07-01T07:06:19.651" v="196"/>
          <ac:spMkLst>
            <pc:docMk/>
            <pc:sldMk cId="741653121" sldId="272"/>
            <ac:spMk id="3" creationId="{38E22B31-7AA9-42A7-88B3-575F9C3DBF4A}"/>
          </ac:spMkLst>
        </pc:spChg>
        <pc:spChg chg="add del mod">
          <ac:chgData name="Ulrich Noack" userId="d5ed5ac7200dd595" providerId="LiveId" clId="{96E14C06-29A8-473A-83F2-358CDAE08328}" dt="2020-07-01T08:41:51.253" v="1222" actId="21"/>
          <ac:spMkLst>
            <pc:docMk/>
            <pc:sldMk cId="741653121" sldId="272"/>
            <ac:spMk id="6" creationId="{7C7B4B9B-CCEE-4111-A550-60E7AE99EBA1}"/>
          </ac:spMkLst>
        </pc:spChg>
        <pc:spChg chg="add">
          <ac:chgData name="Ulrich Noack" userId="d5ed5ac7200dd595" providerId="LiveId" clId="{96E14C06-29A8-473A-83F2-358CDAE08328}" dt="2020-07-01T07:06:23.374" v="197" actId="26606"/>
          <ac:spMkLst>
            <pc:docMk/>
            <pc:sldMk cId="741653121" sldId="272"/>
            <ac:spMk id="9" creationId="{B670DBD5-770C-4383-9F54-5B86E86BD5BB}"/>
          </ac:spMkLst>
        </pc:spChg>
        <pc:picChg chg="add del mod">
          <ac:chgData name="Ulrich Noack" userId="d5ed5ac7200dd595" providerId="LiveId" clId="{96E14C06-29A8-473A-83F2-358CDAE08328}" dt="2020-07-01T08:41:51.253" v="1222" actId="21"/>
          <ac:picMkLst>
            <pc:docMk/>
            <pc:sldMk cId="741653121" sldId="272"/>
            <ac:picMk id="4" creationId="{63B5AB64-1959-4EE2-B3A2-FD619D2D45A1}"/>
          </ac:picMkLst>
        </pc:picChg>
      </pc:sldChg>
      <pc:sldChg chg="modSp new mod modNotesTx">
        <pc:chgData name="Ulrich Noack" userId="d5ed5ac7200dd595" providerId="LiveId" clId="{96E14C06-29A8-473A-83F2-358CDAE08328}" dt="2020-07-01T07:25:29.596" v="459" actId="20577"/>
        <pc:sldMkLst>
          <pc:docMk/>
          <pc:sldMk cId="2776746757" sldId="273"/>
        </pc:sldMkLst>
        <pc:spChg chg="mod">
          <ac:chgData name="Ulrich Noack" userId="d5ed5ac7200dd595" providerId="LiveId" clId="{96E14C06-29A8-473A-83F2-358CDAE08328}" dt="2020-07-01T07:18:14.545" v="267" actId="20577"/>
          <ac:spMkLst>
            <pc:docMk/>
            <pc:sldMk cId="2776746757" sldId="273"/>
            <ac:spMk id="2" creationId="{46090480-3A82-4ED0-B37A-60D271C7F01D}"/>
          </ac:spMkLst>
        </pc:spChg>
        <pc:spChg chg="mod">
          <ac:chgData name="Ulrich Noack" userId="d5ed5ac7200dd595" providerId="LiveId" clId="{96E14C06-29A8-473A-83F2-358CDAE08328}" dt="2020-07-01T07:25:29.596" v="459" actId="20577"/>
          <ac:spMkLst>
            <pc:docMk/>
            <pc:sldMk cId="2776746757" sldId="273"/>
            <ac:spMk id="3" creationId="{19ED92AF-CC8E-40F4-8916-5F0DB1D9F506}"/>
          </ac:spMkLst>
        </pc:spChg>
      </pc:sldChg>
      <pc:sldChg chg="modSp new mod modNotesTx">
        <pc:chgData name="Ulrich Noack" userId="d5ed5ac7200dd595" providerId="LiveId" clId="{96E14C06-29A8-473A-83F2-358CDAE08328}" dt="2020-07-01T13:47:44.358" v="1254" actId="113"/>
        <pc:sldMkLst>
          <pc:docMk/>
          <pc:sldMk cId="1405610534" sldId="274"/>
        </pc:sldMkLst>
        <pc:spChg chg="mod">
          <ac:chgData name="Ulrich Noack" userId="d5ed5ac7200dd595" providerId="LiveId" clId="{96E14C06-29A8-473A-83F2-358CDAE08328}" dt="2020-07-01T13:47:44.358" v="1254" actId="113"/>
          <ac:spMkLst>
            <pc:docMk/>
            <pc:sldMk cId="1405610534" sldId="274"/>
            <ac:spMk id="2" creationId="{45DE5A0D-CAF8-4AED-85B5-E6CB91965DAC}"/>
          </ac:spMkLst>
        </pc:spChg>
        <pc:spChg chg="mod">
          <ac:chgData name="Ulrich Noack" userId="d5ed5ac7200dd595" providerId="LiveId" clId="{96E14C06-29A8-473A-83F2-358CDAE08328}" dt="2020-07-01T08:28:10.686" v="1102" actId="20577"/>
          <ac:spMkLst>
            <pc:docMk/>
            <pc:sldMk cId="1405610534" sldId="274"/>
            <ac:spMk id="3" creationId="{0E94B0E1-57D6-4534-AD32-6F5E42DE0F1D}"/>
          </ac:spMkLst>
        </pc:spChg>
      </pc:sldChg>
      <pc:sldChg chg="new del">
        <pc:chgData name="Ulrich Noack" userId="d5ed5ac7200dd595" providerId="LiveId" clId="{96E14C06-29A8-473A-83F2-358CDAE08328}" dt="2020-07-01T08:42:41.385" v="1226" actId="47"/>
        <pc:sldMkLst>
          <pc:docMk/>
          <pc:sldMk cId="186913116" sldId="275"/>
        </pc:sldMkLst>
      </pc:sldChg>
      <pc:sldChg chg="modSp add del mod">
        <pc:chgData name="Ulrich Noack" userId="d5ed5ac7200dd595" providerId="LiveId" clId="{96E14C06-29A8-473A-83F2-358CDAE08328}" dt="2020-07-03T07:16:03.676" v="1385" actId="47"/>
        <pc:sldMkLst>
          <pc:docMk/>
          <pc:sldMk cId="741653121" sldId="275"/>
        </pc:sldMkLst>
        <pc:picChg chg="mod">
          <ac:chgData name="Ulrich Noack" userId="d5ed5ac7200dd595" providerId="LiveId" clId="{96E14C06-29A8-473A-83F2-358CDAE08328}" dt="2020-07-02T08:25:08.247" v="1277" actId="1076"/>
          <ac:picMkLst>
            <pc:docMk/>
            <pc:sldMk cId="741653121" sldId="275"/>
            <ac:picMk id="4" creationId="{63B5AB64-1959-4EE2-B3A2-FD619D2D45A1}"/>
          </ac:picMkLst>
        </pc:picChg>
      </pc:sldChg>
      <pc:sldChg chg="addSp delSp modSp new mod setBg">
        <pc:chgData name="Ulrich Noack" userId="d5ed5ac7200dd595" providerId="LiveId" clId="{96E14C06-29A8-473A-83F2-358CDAE08328}" dt="2020-07-02T08:24:39.257" v="1274" actId="26606"/>
        <pc:sldMkLst>
          <pc:docMk/>
          <pc:sldMk cId="3835588600" sldId="276"/>
        </pc:sldMkLst>
        <pc:spChg chg="del">
          <ac:chgData name="Ulrich Noack" userId="d5ed5ac7200dd595" providerId="LiveId" clId="{96E14C06-29A8-473A-83F2-358CDAE08328}" dt="2020-07-02T08:24:39.257" v="1274" actId="26606"/>
          <ac:spMkLst>
            <pc:docMk/>
            <pc:sldMk cId="3835588600" sldId="276"/>
            <ac:spMk id="2" creationId="{FE1B918F-1AB9-4583-8735-4B35F8B658C4}"/>
          </ac:spMkLst>
        </pc:spChg>
        <pc:spChg chg="del">
          <ac:chgData name="Ulrich Noack" userId="d5ed5ac7200dd595" providerId="LiveId" clId="{96E14C06-29A8-473A-83F2-358CDAE08328}" dt="2020-07-02T08:24:35.604" v="1273"/>
          <ac:spMkLst>
            <pc:docMk/>
            <pc:sldMk cId="3835588600" sldId="276"/>
            <ac:spMk id="3" creationId="{E0A92BB4-7806-4400-96DD-D517009C0166}"/>
          </ac:spMkLst>
        </pc:spChg>
        <pc:spChg chg="add">
          <ac:chgData name="Ulrich Noack" userId="d5ed5ac7200dd595" providerId="LiveId" clId="{96E14C06-29A8-473A-83F2-358CDAE08328}" dt="2020-07-02T08:24:39.257" v="1274" actId="26606"/>
          <ac:spMkLst>
            <pc:docMk/>
            <pc:sldMk cId="3835588600" sldId="276"/>
            <ac:spMk id="9" creationId="{A2509F26-B5DC-4BA7-B476-4CB044237A2E}"/>
          </ac:spMkLst>
        </pc:spChg>
        <pc:spChg chg="add">
          <ac:chgData name="Ulrich Noack" userId="d5ed5ac7200dd595" providerId="LiveId" clId="{96E14C06-29A8-473A-83F2-358CDAE08328}" dt="2020-07-02T08:24:39.257" v="1274" actId="26606"/>
          <ac:spMkLst>
            <pc:docMk/>
            <pc:sldMk cId="3835588600" sldId="276"/>
            <ac:spMk id="11" creationId="{DB103EB1-B135-4526-B883-33228FC27FF1}"/>
          </ac:spMkLst>
        </pc:spChg>
        <pc:picChg chg="add mod">
          <ac:chgData name="Ulrich Noack" userId="d5ed5ac7200dd595" providerId="LiveId" clId="{96E14C06-29A8-473A-83F2-358CDAE08328}" dt="2020-07-02T08:24:39.257" v="1274" actId="26606"/>
          <ac:picMkLst>
            <pc:docMk/>
            <pc:sldMk cId="3835588600" sldId="276"/>
            <ac:picMk id="4" creationId="{45300845-E508-4C01-AC15-88737FB062DE}"/>
          </ac:picMkLst>
        </pc:picChg>
      </pc:sldChg>
      <pc:sldChg chg="modSp new mod">
        <pc:chgData name="Ulrich Noack" userId="d5ed5ac7200dd595" providerId="LiveId" clId="{96E14C06-29A8-473A-83F2-358CDAE08328}" dt="2020-07-02T10:48:43.390" v="1381" actId="6549"/>
        <pc:sldMkLst>
          <pc:docMk/>
          <pc:sldMk cId="2933076317" sldId="277"/>
        </pc:sldMkLst>
        <pc:spChg chg="mod">
          <ac:chgData name="Ulrich Noack" userId="d5ed5ac7200dd595" providerId="LiveId" clId="{96E14C06-29A8-473A-83F2-358CDAE08328}" dt="2020-07-02T10:48:43.390" v="1381" actId="6549"/>
          <ac:spMkLst>
            <pc:docMk/>
            <pc:sldMk cId="2933076317" sldId="277"/>
            <ac:spMk id="2" creationId="{454DBBA5-8EC3-48FF-A5DE-18DE593A9119}"/>
          </ac:spMkLst>
        </pc:spChg>
        <pc:spChg chg="mod">
          <ac:chgData name="Ulrich Noack" userId="d5ed5ac7200dd595" providerId="LiveId" clId="{96E14C06-29A8-473A-83F2-358CDAE08328}" dt="2020-07-02T10:48:18.563" v="1379" actId="6549"/>
          <ac:spMkLst>
            <pc:docMk/>
            <pc:sldMk cId="2933076317" sldId="277"/>
            <ac:spMk id="3" creationId="{4D7FBD90-33D1-4FF3-A9FB-46F6454417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27725-241C-44AE-BA03-BA2AE9DCA3D0}" type="datetimeFigureOut">
              <a:rPr lang="de-DE" smtClean="0"/>
              <a:t>03.07.2020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D6C9F-57D5-4F7B-BADE-27F726794DDD}" type="slidenum">
              <a:rPr lang="de-DE" smtClean="0"/>
              <a:t>‹Nr.›</a:t>
            </a:fld>
            <a:endParaRPr lang="de-DE"/>
          </a:p>
        </p:txBody>
      </p:sp>
    </p:spTree>
    <p:extLst>
      <p:ext uri="{BB962C8B-B14F-4D97-AF65-F5344CB8AC3E}">
        <p14:creationId xmlns:p14="http://schemas.microsoft.com/office/powerpoint/2010/main" val="91486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rectors-channel.com/directors-academy-blo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eck-online.beck.de/Dokument?vpath=bibdata%2Fzeits%2Fnzg%2F2020%2Fcont%2Fnzg.2020.647.1.htm&amp;anchor=Y-300-Z-NZG-B-2020-S-647&amp;readable=2&amp;VorgaengerDokumentStreffer3=Aufsatz%20von%20Professor%20Dr.%20Johannes%20Wertenbruch&amp;VorgaengerDokumentFullname=bibdata%2Fzeits%2Fnzg%2F2020%2Fcont%2Fnzg.2020.641.1.htm&amp;jumpType=Jump&amp;jumpWords=NZG%2B2020%2B647#FN6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den Begriffen </a:t>
            </a:r>
            <a:r>
              <a:rPr lang="de-DE" dirty="0" err="1"/>
              <a:t>Dubovitskaya</a:t>
            </a:r>
            <a:r>
              <a:rPr lang="de-DE" dirty="0"/>
              <a:t>: Das Krisengesetz als Ideengrube für die künftige virtuelle Hauptversammlung, NZG 2020, 647, 648</a:t>
            </a:r>
          </a:p>
        </p:txBody>
      </p:sp>
      <p:sp>
        <p:nvSpPr>
          <p:cNvPr id="4" name="Foliennummernplatzhalter 3"/>
          <p:cNvSpPr>
            <a:spLocks noGrp="1"/>
          </p:cNvSpPr>
          <p:nvPr>
            <p:ph type="sldNum" sz="quarter" idx="5"/>
          </p:nvPr>
        </p:nvSpPr>
        <p:spPr/>
        <p:txBody>
          <a:bodyPr/>
          <a:lstStyle/>
          <a:p>
            <a:fld id="{672D6C9F-57D5-4F7B-BADE-27F726794DDD}" type="slidenum">
              <a:rPr lang="de-DE" smtClean="0"/>
              <a:t>2</a:t>
            </a:fld>
            <a:endParaRPr lang="de-DE"/>
          </a:p>
        </p:txBody>
      </p:sp>
    </p:spTree>
    <p:extLst>
      <p:ext uri="{BB962C8B-B14F-4D97-AF65-F5344CB8AC3E}">
        <p14:creationId xmlns:p14="http://schemas.microsoft.com/office/powerpoint/2010/main" val="330511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„Vom romantischen Bild des ehrbaren Aktionärs im Nadelstreifen, der auf der Hauptversammlung gerne mal einen Rollgriff in die Zigarrenkiste tat, müssen wir Abschied nehmen. Heute sind es institutionelle Investoren: Pensionsfonds, Lebensversicherungen, Investmentfonds, Hedgefonds etc. Sie stehen zwischen dem Letztbegünstigten und der Gesellschaft. ...</a:t>
            </a:r>
          </a:p>
          <a:p>
            <a:r>
              <a:rPr lang="de-DE" dirty="0"/>
              <a:t>Vielleicht müsste man irgendwann die „</a:t>
            </a:r>
            <a:r>
              <a:rPr lang="de-DE" dirty="0" err="1"/>
              <a:t>Anteilseignerversammlung</a:t>
            </a:r>
            <a:r>
              <a:rPr lang="de-DE" dirty="0"/>
              <a:t>“ auf die Ebene der institutionellen Investoren verlagern, da die Letztbegünstigten in der HV der operativen Aktiengesellschaften ja nicht mehr auftauchen. ...</a:t>
            </a:r>
          </a:p>
          <a:p>
            <a:endParaRPr lang="de-DE" dirty="0"/>
          </a:p>
          <a:p>
            <a:r>
              <a:rPr lang="de-DE" dirty="0"/>
              <a:t>Erfüllt die Hauptversammlung heute noch ihren Zweck oder irgendeinen sinnvollen Zweck? Zunächst einmal, wer ist denn dort: Stimmrechtsvertreter, die etwas gelangweilt herumsitzen und die Abstimmung herbeisehnen, wackere Sprecher von Aktionärsvereinigungen, Betriebsrentner und andere Kleinaktionäre, die zwar zahlreich erscheinen, aber kaum nennenswerte Stimmrechte halten. Die Aktionärsstruktur hat sich wesentlich geändert, unsere börsennotierten Gesellschaften, insbesondere die größeren, befinden sich zu über 50 % in den Händen ausländischer Anleger, die lange Anreisen zu den heimeligen deutschen Mehrzweckhallen scheuen . Das Verfolgen einer sechsstündigen Hauptversammlung auf einem Bildschirm, teilweise über mehrere Zeitzonen hinweg, macht auch keinen Spaß. Hinzu kommen Sprachbarrieren (bis die Übersetzungsalgorithmen auch simultan das gesprochene Wort übersetzen können). Wir müssen erkennen: Die Hauptversammlung ist auf dem Stand des letzten Jahrhunderts und hält einer seriösen Überprüfung kaum mehr stand. Sie ist seit langem in einer Sinnkrise, wird aber aus Pfadabhängigkeit weitergeschleppt. Es ist ein teures aber vertrautes Ritual, ein Kostümstück aus alten Zeiten, so wie die Fotos vom Börsenpaket, auf denen in der Baisse gepeinigte Makler die Hände vors Gesicht schlagen, während in Wahrheit alles über den Server läuft. </a:t>
            </a:r>
          </a:p>
          <a:p>
            <a:r>
              <a:rPr lang="de-DE" dirty="0"/>
              <a:t>Irgendwann wird man sich entscheiden müssen, ob die Hauptversammlung eine Marketingveranstaltung mit Musik, Entertainment, Bühnenshow, mit Auftritten von Vorstandsvorsitzenden wie Pop-Stars, mit klatschenden und singenden Aktionären wie bei einem Erweckungsgottesdienst und Übertragung der Veranstaltung zu Werbezwecken in die ganze Welt sein soll. Soll die Hauptversammlung eine Plattform zur Erörterung wichtiger gesellschaftspolitischer Zukunftsfragen wie Klimaschutz sein ? Oder wollen wir einen möglichst zügig abgewickelten Arbeitstermin zur Kontrolle des Aufsichtsrats und zur Protokollierung von wichtigen Eigentümerbeschlüssen? In der letzteren Variante bräuchte man eine physische Versammlung kaum noch und könnte und sollte alles elektronisch gehen. Im Moment befinden wir uns irgendwo in einer nicht ganz befriedigenden Gemengelage zwischen den Polen und damit im Nichts von Beidem.“ (Ulrich Seibert)</a:t>
            </a:r>
          </a:p>
          <a:p>
            <a:endParaRPr lang="de-DE" dirty="0"/>
          </a:p>
        </p:txBody>
      </p:sp>
      <p:sp>
        <p:nvSpPr>
          <p:cNvPr id="4" name="Foliennummernplatzhalter 3"/>
          <p:cNvSpPr>
            <a:spLocks noGrp="1"/>
          </p:cNvSpPr>
          <p:nvPr>
            <p:ph type="sldNum" sz="quarter" idx="5"/>
          </p:nvPr>
        </p:nvSpPr>
        <p:spPr/>
        <p:txBody>
          <a:bodyPr/>
          <a:lstStyle/>
          <a:p>
            <a:fld id="{672D6C9F-57D5-4F7B-BADE-27F726794DDD}" type="slidenum">
              <a:rPr lang="de-DE" smtClean="0"/>
              <a:t>17</a:t>
            </a:fld>
            <a:endParaRPr lang="de-DE"/>
          </a:p>
        </p:txBody>
      </p:sp>
    </p:spTree>
    <p:extLst>
      <p:ext uri="{BB962C8B-B14F-4D97-AF65-F5344CB8AC3E}">
        <p14:creationId xmlns:p14="http://schemas.microsoft.com/office/powerpoint/2010/main" val="292767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10000"/>
              </a:lnSpc>
              <a:spcBef>
                <a:spcPts val="1200"/>
              </a:spcBef>
              <a:spcAft>
                <a:spcPts val="3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Eine funktionale Betrachtung der Einrichtung „Hauptversammlung“ legt offen, dass es dort um Information, Kommunikation und Entscheidung geht. Diese Funktionen werden umso wichtiger in Zeiten eines internationalen Aktionariats und einer von institutionellen Anlegern bzw. Stimmrechtsberatern geprägten Struktur. Die Durchführung als lokales Präsenztreffen genügte bei den „Schornsteinaktionären“, aber die Zeiten haben sich geändert. Der Prozess der Information und Kommunikation, der schließlich in die Beschlussfassung mündet, ist das Entscheidende, nicht das formale Abschlussereignis: </a:t>
            </a:r>
            <a:r>
              <a:rPr lang="de-DE" sz="1800" i="1" dirty="0" err="1">
                <a:effectLst/>
                <a:latin typeface="Calibri" panose="020F0502020204030204" pitchFamily="34" charset="0"/>
                <a:ea typeface="Times New Roman" panose="02020603050405020304" pitchFamily="18" charset="0"/>
                <a:cs typeface="Times New Roman" panose="02020603050405020304" pitchFamily="18" charset="0"/>
              </a:rPr>
              <a:t>from</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i="1" dirty="0" err="1">
                <a:effectLst/>
                <a:latin typeface="Calibri" panose="020F0502020204030204" pitchFamily="34" charset="0"/>
                <a:ea typeface="Times New Roman" panose="02020603050405020304" pitchFamily="18" charset="0"/>
                <a:cs typeface="Times New Roman" panose="02020603050405020304" pitchFamily="18" charset="0"/>
              </a:rPr>
              <a:t>event</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i="1" dirty="0" err="1">
                <a:effectLst/>
                <a:latin typeface="Calibri" panose="020F0502020204030204" pitchFamily="34" charset="0"/>
                <a:ea typeface="Times New Roman" panose="02020603050405020304" pitchFamily="18" charset="0"/>
                <a:cs typeface="Times New Roman" panose="02020603050405020304" pitchFamily="18" charset="0"/>
              </a:rPr>
              <a:t>to</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i="1" dirty="0" err="1">
                <a:effectLst/>
                <a:latin typeface="Calibri" panose="020F0502020204030204" pitchFamily="34" charset="0"/>
                <a:ea typeface="Times New Roman" panose="02020603050405020304" pitchFamily="18" charset="0"/>
                <a:cs typeface="Times New Roman" panose="02020603050405020304" pitchFamily="18" charset="0"/>
              </a:rPr>
              <a:t>process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0000"/>
              </a:lnSpc>
              <a:spcBef>
                <a:spcPts val="1200"/>
              </a:spcBef>
              <a:spcAft>
                <a:spcPts val="3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Die zentralen Funktionen der Information und der Entscheidung sind schließlich nicht versammlungsgebunden. Wer vom Vorstand einer börsennotierten Aktiengesellschaft etwas Neues erfahren will, braucht nicht die Hauptversammlung zu besuchen. Kapitalmarktrechtliche Regeln verlangen, die gesamte Anlegeröffentlichkeit von kursrelevanten Tatsachen </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ad hoc</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und ansonsten in Quartalsabständen zu informieren. Hinzu kommt die Empfehlung des Deutschen Corporate Governance Kodex (Stand 2017, Nr. 2.3.1), alles relevante Material auf der Internetseite der Gesellschaft zu publizieren. Unter diesem Aspekt ist die klassische Hauptversammlung bei börsennotierten Gesellschaften sowohl praktisch als auch rechtlich funktionslos geworden. Das ist bei den börsenfernen Gesellschaften anders. Hier haben Hauptversammlung und das dort auszuübende Auskunftsrecht noch einen wesentlichen Sinn mit Blick auf die Information. Insofern müsste dort das Abgehen vom Versammlungsgrundsatz zu einer Substitution durch eine spezifische Informationsordnung führen. Fragen an die Verwaltung ließen sich in einem Internetforum organisieren, das klar aufgebaut und nach Gegenständen strukturiert einen höheren Informationsgewinn für alle verspricht als die Beauskunftung der gerade in einer Präsenzversammlung anwesenden oder sie online verfolgenden Aktionäre. </a:t>
            </a:r>
          </a:p>
          <a:p>
            <a:pPr algn="just">
              <a:lnSpc>
                <a:spcPct val="110000"/>
              </a:lnSpc>
              <a:spcBef>
                <a:spcPts val="1200"/>
              </a:spcBef>
              <a:spcAft>
                <a:spcPts val="3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Wenig tragfähig für die Rechtfertigung der Präsenz-Hauptversammlung ist der Aspekt der Kommunikation. Im Ansatz richtig ist, dass die persönliche Zusammenkunft der Aktionäre ein probates Mittel ist, um über die Angelegenheiten der AG zu beratschlagen. Leider ist dieses Ideal schon lange verlassen, als die Gesellschaften größer wurden und der Stimmrechtsvertreter aufkam. Es ist kein Fall bekannt, dass in der Hauptversammlung, ausgerechnet veranlasst durch die Aussprache, eine gravierend von den Erwartungen abweichende Entscheidung getroffen wurde.</a:t>
            </a:r>
          </a:p>
          <a:p>
            <a:pPr algn="just">
              <a:lnSpc>
                <a:spcPct val="110000"/>
              </a:lnSpc>
              <a:spcBef>
                <a:spcPts val="1200"/>
              </a:spcBef>
              <a:spcAft>
                <a:spcPts val="3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Ein </a:t>
            </a:r>
            <a:r>
              <a:rPr lang="de-DE" sz="1800" i="1" dirty="0" err="1">
                <a:effectLst/>
                <a:latin typeface="Calibri" panose="020F0502020204030204" pitchFamily="34" charset="0"/>
                <a:ea typeface="Times New Roman" panose="02020603050405020304" pitchFamily="18" charset="0"/>
                <a:cs typeface="Times New Roman" panose="02020603050405020304" pitchFamily="18" charset="0"/>
              </a:rPr>
              <a:t>show</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i="1" dirty="0" err="1">
                <a:effectLst/>
                <a:latin typeface="Calibri" panose="020F0502020204030204" pitchFamily="34" charset="0"/>
                <a:ea typeface="Times New Roman" panose="02020603050405020304" pitchFamily="18" charset="0"/>
                <a:cs typeface="Times New Roman" panose="02020603050405020304" pitchFamily="18" charset="0"/>
              </a:rPr>
              <a:t>of</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800" i="1" dirty="0" err="1">
                <a:effectLst/>
                <a:latin typeface="Calibri" panose="020F0502020204030204" pitchFamily="34" charset="0"/>
                <a:ea typeface="Times New Roman" panose="02020603050405020304" pitchFamily="18" charset="0"/>
                <a:cs typeface="Times New Roman" panose="02020603050405020304" pitchFamily="18" charset="0"/>
              </a:rPr>
              <a:t>hands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in einem Saal braucht man zur Herbeiführung der Entscheidung definitiv nicht. Ja oder nein erklären geht mittels elektronischer Stimmabgabe, die als „Briefwahl“ schon seit 10 Jahren möglich ist. Die eigentliche Abstimmung erfordert unter heutigen Verhältnissen keine Anwesenheit. Dass die Anforderungen an die Authentifizierung und sichere Datenübermittlung hoch sind, ist eine Erwägung zum „Wie“ des Vorgangs, nicht aber ein Argument gegen das „Ob“.</a:t>
            </a:r>
          </a:p>
          <a:p>
            <a:pPr algn="just">
              <a:lnSpc>
                <a:spcPct val="110000"/>
              </a:lnSpc>
              <a:spcBef>
                <a:spcPts val="1200"/>
              </a:spcBef>
              <a:spcAft>
                <a:spcPts val="3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Die Veranstaltung im Saal, die faktisch die meisten Aktionäre ausschließt (!), ist im Grunde überflüssig. Sie ist ein „Kostümstück aus alten Zeiten“. Information, Kommunikation und Entscheidung können sehr gut als digitale Prozesse organisiert werden. So wäre es denkbar, dass die Gesellschaft ihre Internetressourcen während einiger Zeit für eine strukturierte Kommunikation zur Verfügung stellt, diese begleitet und anschließend das Fazit zieht, also eine digitale Abstimmung organisiert. </a:t>
            </a:r>
          </a:p>
          <a:p>
            <a:pPr algn="just">
              <a:lnSpc>
                <a:spcPct val="110000"/>
              </a:lnSpc>
              <a:spcBef>
                <a:spcPts val="1200"/>
              </a:spcBef>
              <a:spcAft>
                <a:spcPts val="3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Die Haupt-Versammlung gehört vom Kopf auf die Füße gestellt. Die Willensbildung, nicht die abschließende Willensfeststellung ist der wesentliche Vorgang. Nicht der Tag der Versammlung, sondern das Verfahren dorthin ist entscheidend. Ja, das ist „Zukunftsmusik, momentan erwächst daraus noch kein rechtspolitischer Handlungsdruck.“  Doch hat die von dem Jubilar angeleitete Rechtspolitik in diesem Sinne schon einiges auf das Gleis gesetzt. Das moderne Aktienrecht ist bemüht, die Information der Aktionäre </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vor</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der Hauptversammlung in besonderer Weise zu gewährleisten. Dazu gehören die Berichte, die Kapital- und Strukturmaßnahmen begleiten und vor der Versammlung zugänglich zu machen sind. Und vor allem ist es die Zulassung der Briefwahl, die der Illusion, es werde unter dem Eindruck der mündlichen Verhandlung entschieden, radikal entsagt.</a:t>
            </a:r>
          </a:p>
          <a:p>
            <a:pPr algn="just">
              <a:lnSpc>
                <a:spcPct val="110000"/>
              </a:lnSpc>
              <a:spcBef>
                <a:spcPts val="1200"/>
              </a:spcBef>
              <a:spcAft>
                <a:spcPts val="3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Für eine konsequente Weiterentwicklung sollte man sich also vom „Modell Landsgemeinde“ verabschieden. Haupt-Versammlung bedeutet nicht, dass sich die Aktionäre als Landsgemeinde treffen, sondern dass sie informiert entscheiden. Dieser Vorgang kann digital dargestellt werden.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Noack FS Seibert, 2019 S. 597,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Satzungsfreiheit: Bachmann in FS G.H. Roth, 2011, S. 37; Noack FS Seibert, 2019 S. 597, 609</a:t>
            </a:r>
          </a:p>
          <a:p>
            <a:endParaRPr lang="de-DE" dirty="0"/>
          </a:p>
        </p:txBody>
      </p:sp>
      <p:sp>
        <p:nvSpPr>
          <p:cNvPr id="4" name="Foliennummernplatzhalter 3"/>
          <p:cNvSpPr>
            <a:spLocks noGrp="1"/>
          </p:cNvSpPr>
          <p:nvPr>
            <p:ph type="sldNum" sz="quarter" idx="5"/>
          </p:nvPr>
        </p:nvSpPr>
        <p:spPr/>
        <p:txBody>
          <a:bodyPr/>
          <a:lstStyle/>
          <a:p>
            <a:fld id="{672D6C9F-57D5-4F7B-BADE-27F726794DDD}" type="slidenum">
              <a:rPr lang="de-DE" smtClean="0"/>
              <a:t>18</a:t>
            </a:fld>
            <a:endParaRPr lang="de-DE"/>
          </a:p>
        </p:txBody>
      </p:sp>
    </p:spTree>
    <p:extLst>
      <p:ext uri="{BB962C8B-B14F-4D97-AF65-F5344CB8AC3E}">
        <p14:creationId xmlns:p14="http://schemas.microsoft.com/office/powerpoint/2010/main" val="390577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72D6C9F-57D5-4F7B-BADE-27F726794DDD}" type="slidenum">
              <a:rPr lang="de-DE" smtClean="0"/>
              <a:t>19</a:t>
            </a:fld>
            <a:endParaRPr lang="de-DE"/>
          </a:p>
        </p:txBody>
      </p:sp>
    </p:spTree>
    <p:extLst>
      <p:ext uri="{BB962C8B-B14F-4D97-AF65-F5344CB8AC3E}">
        <p14:creationId xmlns:p14="http://schemas.microsoft.com/office/powerpoint/2010/main" val="355014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b="0" i="0" dirty="0">
                <a:solidFill>
                  <a:srgbClr val="242021"/>
                </a:solidFill>
                <a:effectLst/>
                <a:latin typeface="AdvOT9ae51c1c.B"/>
              </a:rPr>
              <a:t>Gesetz zur Abmilderung der Folgen der COVID-19-Pandemie im Zivil-, Insolvenz- und Strafverfahrensrecht v. 27.3.2020, BGBL. 2020, 569.</a:t>
            </a:r>
            <a:endParaRPr lang="de-DE" dirty="0"/>
          </a:p>
          <a:p>
            <a:br>
              <a:rPr lang="de-DE" dirty="0"/>
            </a:br>
            <a:endParaRPr lang="de-DE" dirty="0"/>
          </a:p>
        </p:txBody>
      </p:sp>
      <p:sp>
        <p:nvSpPr>
          <p:cNvPr id="4" name="Foliennummernplatzhalter 3"/>
          <p:cNvSpPr>
            <a:spLocks noGrp="1"/>
          </p:cNvSpPr>
          <p:nvPr>
            <p:ph type="sldNum" sz="quarter" idx="5"/>
          </p:nvPr>
        </p:nvSpPr>
        <p:spPr/>
        <p:txBody>
          <a:bodyPr/>
          <a:lstStyle/>
          <a:p>
            <a:fld id="{672D6C9F-57D5-4F7B-BADE-27F726794DDD}" type="slidenum">
              <a:rPr lang="de-DE" smtClean="0"/>
              <a:t>4</a:t>
            </a:fld>
            <a:endParaRPr lang="de-DE"/>
          </a:p>
        </p:txBody>
      </p:sp>
    </p:spTree>
    <p:extLst>
      <p:ext uri="{BB962C8B-B14F-4D97-AF65-F5344CB8AC3E}">
        <p14:creationId xmlns:p14="http://schemas.microsoft.com/office/powerpoint/2010/main" val="170502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ist in den letzten Jahrzehnten sehr viel zur Einführung neuer Medien in das Gesellschaftsrecht und zur Digitalisierung der Hauptversammlung getan worden: Stimmrechtsvollmachten bedürfen nicht mehr der Schriftform auf Papier, die Stimmrechtsausübung kann über einen Stimmrechtsvertreter der Gesellschaft stattfinden, die elektronische Briefwahl wurde eingeführt, ebenso der elektronische Bundesanzeiger. Die Bekanntmachung in Papiertageszeitungen wurde abgeschafft, erinnern Sie sich noch daran? Das elektronische Handelsregister, die Ermöglichung elektronischer Einladungen, das Zugänglichmachen von Mitteilungen im Internet, von </a:t>
            </a:r>
            <a:r>
              <a:rPr lang="de-DE" dirty="0" err="1"/>
              <a:t>frequently</a:t>
            </a:r>
            <a:r>
              <a:rPr lang="de-DE" dirty="0"/>
              <a:t> </a:t>
            </a:r>
            <a:r>
              <a:rPr lang="de-DE" dirty="0" err="1"/>
              <a:t>asked</a:t>
            </a:r>
            <a:r>
              <a:rPr lang="de-DE" dirty="0"/>
              <a:t> </a:t>
            </a:r>
            <a:r>
              <a:rPr lang="de-DE" dirty="0" err="1"/>
              <a:t>questions</a:t>
            </a:r>
            <a:r>
              <a:rPr lang="de-DE" dirty="0"/>
              <a:t> und Gegenanträgen auf der Website der Gesellschaft, die Aufsichtsratssitzungen per </a:t>
            </a:r>
            <a:r>
              <a:rPr lang="de-DE" dirty="0" err="1"/>
              <a:t>TelKo</a:t>
            </a:r>
            <a:r>
              <a:rPr lang="de-DE" dirty="0"/>
              <a:t>, die HV-Übertragung per Streaming im Internet, die Zulassung der elektronischen Teilnahme an der HV und des Fragerechts der Aktionäre über das Internet, also die Voraussetzung für eine virtuelle Hauptversammlung usw. Das haben wir alles schon.“ </a:t>
            </a:r>
            <a:r>
              <a:rPr lang="de-DE"/>
              <a:t>(Ulrich Seibert)</a:t>
            </a:r>
            <a:endParaRPr lang="de-DE" dirty="0"/>
          </a:p>
        </p:txBody>
      </p:sp>
      <p:sp>
        <p:nvSpPr>
          <p:cNvPr id="4" name="Foliennummernplatzhalter 3"/>
          <p:cNvSpPr>
            <a:spLocks noGrp="1"/>
          </p:cNvSpPr>
          <p:nvPr>
            <p:ph type="sldNum" sz="quarter" idx="5"/>
          </p:nvPr>
        </p:nvSpPr>
        <p:spPr/>
        <p:txBody>
          <a:bodyPr/>
          <a:lstStyle/>
          <a:p>
            <a:fld id="{672D6C9F-57D5-4F7B-BADE-27F726794DDD}" type="slidenum">
              <a:rPr lang="de-DE" smtClean="0"/>
              <a:t>6</a:t>
            </a:fld>
            <a:endParaRPr lang="de-DE"/>
          </a:p>
        </p:txBody>
      </p:sp>
    </p:spTree>
    <p:extLst>
      <p:ext uri="{BB962C8B-B14F-4D97-AF65-F5344CB8AC3E}">
        <p14:creationId xmlns:p14="http://schemas.microsoft.com/office/powerpoint/2010/main" val="244871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https://directors-channel.com/directors-academy-blog/</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672D6C9F-57D5-4F7B-BADE-27F726794DDD}" type="slidenum">
              <a:rPr lang="de-DE" smtClean="0"/>
              <a:t>8</a:t>
            </a:fld>
            <a:endParaRPr lang="de-DE"/>
          </a:p>
        </p:txBody>
      </p:sp>
    </p:spTree>
    <p:extLst>
      <p:ext uri="{BB962C8B-B14F-4D97-AF65-F5344CB8AC3E}">
        <p14:creationId xmlns:p14="http://schemas.microsoft.com/office/powerpoint/2010/main" val="396885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Interaktion große HV</a:t>
            </a:r>
          </a:p>
          <a:p>
            <a:r>
              <a:rPr lang="de-DE" dirty="0"/>
              <a:t>Kein Modell „Zoom“ für große HV</a:t>
            </a:r>
          </a:p>
        </p:txBody>
      </p:sp>
      <p:sp>
        <p:nvSpPr>
          <p:cNvPr id="4" name="Foliennummernplatzhalter 3"/>
          <p:cNvSpPr>
            <a:spLocks noGrp="1"/>
          </p:cNvSpPr>
          <p:nvPr>
            <p:ph type="sldNum" sz="quarter" idx="5"/>
          </p:nvPr>
        </p:nvSpPr>
        <p:spPr/>
        <p:txBody>
          <a:bodyPr/>
          <a:lstStyle/>
          <a:p>
            <a:fld id="{672D6C9F-57D5-4F7B-BADE-27F726794DDD}" type="slidenum">
              <a:rPr lang="de-DE" smtClean="0"/>
              <a:t>10</a:t>
            </a:fld>
            <a:endParaRPr lang="de-DE"/>
          </a:p>
        </p:txBody>
      </p:sp>
    </p:spTree>
    <p:extLst>
      <p:ext uri="{BB962C8B-B14F-4D97-AF65-F5344CB8AC3E}">
        <p14:creationId xmlns:p14="http://schemas.microsoft.com/office/powerpoint/2010/main" val="297039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„Wenig Sinn macht auch die Angabe eines physischen Versammlungsortes in der Einladung (§ 121 III 1 AktG), wenn weder die Eingeladenen noch ihre Bevollmächtigten an diesem Ort sein dürfen.“ </a:t>
            </a:r>
            <a:r>
              <a:rPr lang="de-DE" dirty="0" err="1"/>
              <a:t>Dubovitskaya</a:t>
            </a:r>
            <a:r>
              <a:rPr lang="de-DE" dirty="0"/>
              <a:t>: Das Krisengesetz als Ideengrube für die künftige virtuelle Hauptversammlung(NZG 2020, 647)</a:t>
            </a:r>
          </a:p>
        </p:txBody>
      </p:sp>
      <p:sp>
        <p:nvSpPr>
          <p:cNvPr id="4" name="Foliennummernplatzhalter 3"/>
          <p:cNvSpPr>
            <a:spLocks noGrp="1"/>
          </p:cNvSpPr>
          <p:nvPr>
            <p:ph type="sldNum" sz="quarter" idx="5"/>
          </p:nvPr>
        </p:nvSpPr>
        <p:spPr/>
        <p:txBody>
          <a:bodyPr/>
          <a:lstStyle/>
          <a:p>
            <a:fld id="{672D6C9F-57D5-4F7B-BADE-27F726794DDD}" type="slidenum">
              <a:rPr lang="de-DE" smtClean="0"/>
              <a:t>11</a:t>
            </a:fld>
            <a:endParaRPr lang="de-DE"/>
          </a:p>
        </p:txBody>
      </p:sp>
    </p:spTree>
    <p:extLst>
      <p:ext uri="{BB962C8B-B14F-4D97-AF65-F5344CB8AC3E}">
        <p14:creationId xmlns:p14="http://schemas.microsoft.com/office/powerpoint/2010/main" val="411144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141414"/>
                </a:solidFill>
                <a:effectLst/>
                <a:latin typeface="Verdana" panose="020B0604030504040204" pitchFamily="34" charset="0"/>
              </a:rPr>
              <a:t>Gesetzesbegründung: Stimmrechtsvertreter „vor Ort“ / „Aufenthaltsort des Versammlungsleiters“.</a:t>
            </a:r>
            <a:endParaRPr lang="de-DE" dirty="0"/>
          </a:p>
          <a:p>
            <a:endParaRPr lang="de-DE" dirty="0"/>
          </a:p>
          <a:p>
            <a:r>
              <a:rPr lang="de-DE" dirty="0"/>
              <a:t>§ 1 II COVMG: „ohne physische Präsenz“ </a:t>
            </a:r>
          </a:p>
          <a:p>
            <a:endParaRPr lang="de-DE" dirty="0"/>
          </a:p>
          <a:p>
            <a:r>
              <a:rPr lang="de-DE" dirty="0"/>
              <a:t>§ 118 III AktG: </a:t>
            </a:r>
          </a:p>
          <a:p>
            <a:endParaRPr lang="de-DE" dirty="0"/>
          </a:p>
          <a:p>
            <a:r>
              <a:rPr lang="de-DE" dirty="0"/>
              <a:t>Die Mitglieder des Vorstands und des Aufsichtsrats sollen an der Hauptversammlung teilnehmen. Die Satzung kann jedoch bestimmte Fälle vorsehen, in denen die Teilnahme von Mitgliedern des Aufsichtsrats im Wege der Bild- und Tonübertragung erfolgen darf.</a:t>
            </a:r>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672D6C9F-57D5-4F7B-BADE-27F726794DDD}" type="slidenum">
              <a:rPr lang="de-DE" smtClean="0"/>
              <a:t>12</a:t>
            </a:fld>
            <a:endParaRPr lang="de-DE"/>
          </a:p>
        </p:txBody>
      </p:sp>
    </p:spTree>
    <p:extLst>
      <p:ext uri="{BB962C8B-B14F-4D97-AF65-F5344CB8AC3E}">
        <p14:creationId xmlns:p14="http://schemas.microsoft.com/office/powerpoint/2010/main" val="72813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Praktisch wenig relevant (weil über aussichtsreichen Antrag der Verwaltung zuerst abgestimmt wird).</a:t>
            </a:r>
          </a:p>
          <a:p>
            <a:endParaRPr lang="de-DE" dirty="0"/>
          </a:p>
          <a:p>
            <a:r>
              <a:rPr lang="de-DE" dirty="0"/>
              <a:t>„Die Rechte der Aktionäre, Anträge und Wahlvorschläge zu Punkten der Tagesordnung sowie zur Geschäftsordnung zu stellen, sind nach der gesetzlichen Konzeption des COVID-19-Gesetzes ausgeschlossen.“ (Bayer AG). Siege aber Art. 6 Abs. 1 </a:t>
            </a:r>
            <a:r>
              <a:rPr lang="de-DE" dirty="0" err="1"/>
              <a:t>Unterabs</a:t>
            </a:r>
            <a:r>
              <a:rPr lang="de-DE" dirty="0"/>
              <a:t>. 1 </a:t>
            </a:r>
            <a:r>
              <a:rPr lang="de-DE" dirty="0" err="1"/>
              <a:t>lit</a:t>
            </a:r>
            <a:r>
              <a:rPr lang="de-DE" dirty="0"/>
              <a:t>. b) Aktionärsrechte-RL, wonach Aktionäre ein-</a:t>
            </a:r>
            <a:r>
              <a:rPr lang="de-DE" dirty="0" err="1"/>
              <a:t>zeln</a:t>
            </a:r>
            <a:r>
              <a:rPr lang="de-DE" dirty="0"/>
              <a:t> oder gemeinsam „das Recht haben, Beschlussvorlagen zu Punkten einzubringen, die bereits auf der Tagesordnung … stehen oder ergänzend in sie aufgenommen werden.“ </a:t>
            </a:r>
          </a:p>
          <a:p>
            <a:endParaRPr lang="de-DE" dirty="0"/>
          </a:p>
          <a:p>
            <a:r>
              <a:rPr lang="de-DE" dirty="0"/>
              <a:t>„Ordnungsgemäß gestellte, zulässige Gegenanträge und Wahlvorschläge werden in der virtuellen Hauptversammlung so behandelt, als seien sie in der Hauptversammlung gestellt worden.“ (Talanx AG)</a:t>
            </a:r>
          </a:p>
          <a:p>
            <a:endParaRPr lang="de-DE" dirty="0"/>
          </a:p>
          <a:p>
            <a:r>
              <a:rPr lang="de-DE" dirty="0"/>
              <a:t>Gesellschaftsbenannter SR-Vertreter hat die Anträge zu stellen. „Könnten Aktionäre den Vertreter auswählen, würden sie mutmaßlich eine Person bestimmen, die grds. zum Antrag bereit ist. Diese Wertung bindet u.E. die Verwaltung, wenn sie die Konditionen der einzig zulässigen Vertretungsform für die Aktionäre bestimmt – sie vertritt gleichsam die Aktionäre bei der Organisation der Vertretung.“ (Noack/Zetzsche AG 2020, 265).</a:t>
            </a:r>
          </a:p>
        </p:txBody>
      </p:sp>
      <p:sp>
        <p:nvSpPr>
          <p:cNvPr id="4" name="Foliennummernplatzhalter 3"/>
          <p:cNvSpPr>
            <a:spLocks noGrp="1"/>
          </p:cNvSpPr>
          <p:nvPr>
            <p:ph type="sldNum" sz="quarter" idx="5"/>
          </p:nvPr>
        </p:nvSpPr>
        <p:spPr/>
        <p:txBody>
          <a:bodyPr/>
          <a:lstStyle/>
          <a:p>
            <a:fld id="{672D6C9F-57D5-4F7B-BADE-27F726794DDD}" type="slidenum">
              <a:rPr lang="de-DE" smtClean="0"/>
              <a:t>13</a:t>
            </a:fld>
            <a:endParaRPr lang="de-DE"/>
          </a:p>
        </p:txBody>
      </p:sp>
    </p:spTree>
    <p:extLst>
      <p:ext uri="{BB962C8B-B14F-4D97-AF65-F5344CB8AC3E}">
        <p14:creationId xmlns:p14="http://schemas.microsoft.com/office/powerpoint/2010/main" val="17194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20000"/>
              </a:lnSpc>
              <a:spcAft>
                <a:spcPts val="8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Für börsennotierte Gesellschaften ist Art. 9 der Aktionärsrechte-Richtlinie 2007/36/EG zu beachten, wonach „</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jeder Aktionär ... das Recht (hat), </a:t>
            </a:r>
            <a:r>
              <a:rPr lang="de-DE" sz="1800" i="1" dirty="0" err="1">
                <a:effectLst/>
                <a:latin typeface="Calibri" panose="020F0502020204030204" pitchFamily="34" charset="0"/>
                <a:ea typeface="Times New Roman" panose="02020603050405020304" pitchFamily="18" charset="0"/>
                <a:cs typeface="Times New Roman" panose="02020603050405020304" pitchFamily="18" charset="0"/>
              </a:rPr>
              <a:t>Fra</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-gen zu Punkten auf der Tagesordnung der Hauptversammlung zu stellen. Die Gesellschaft beantwortet die an sie gestellten Fragen der Aktionäre</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20000"/>
              </a:lnSpc>
              <a:spcAft>
                <a:spcPts val="8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Allerdings besteht dieses Fragerecht, das die Mitgliedstaaten zu beachten haben, nicht unbeschränkt. Neben dem „Schutz der Vertraulichkeit und der Geschäftsinteressen“ (s. § 131 III AktG) kommt hier die „Gewährleistung des ordnungsgemäßen Ablaufs von Hauptversammlungen“ in Betracht, was nach der Richtlinie als legitime Schranke gilt. </a:t>
            </a:r>
          </a:p>
          <a:p>
            <a:pPr algn="just">
              <a:lnSpc>
                <a:spcPct val="120000"/>
              </a:lnSpc>
              <a:spcAft>
                <a:spcPts val="8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Die Gesetzesbegründung stellt auf die Ordnungsmäßigkeit einer VHV ab, was im Zusammenspiel mit der neuartigen, temporären und aus der Not heraus geborenen vollständigen Verlagerung in das Internet eine hinreichende Rechtfertigung sein dürfte. (</a:t>
            </a:r>
            <a:r>
              <a:rPr lang="de-DE" sz="1800" i="1" dirty="0">
                <a:effectLst/>
                <a:latin typeface="Calibri" panose="020F0502020204030204" pitchFamily="34" charset="0"/>
                <a:ea typeface="Times New Roman" panose="02020603050405020304" pitchFamily="18" charset="0"/>
                <a:cs typeface="Times New Roman" panose="02020603050405020304" pitchFamily="18" charset="0"/>
              </a:rPr>
              <a:t>Noack/Zetzsche</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AG 2020, 265, 271).</a:t>
            </a:r>
          </a:p>
          <a:p>
            <a:pPr algn="just">
              <a:lnSpc>
                <a:spcPct val="120000"/>
              </a:lnSpc>
              <a:spcAft>
                <a:spcPts val="800"/>
              </a:spcAft>
            </a:pP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pPr>
            <a:r>
              <a:rPr lang="de-DE" sz="2800" b="0" i="0" dirty="0">
                <a:solidFill>
                  <a:srgbClr val="141414"/>
                </a:solidFill>
                <a:effectLst/>
                <a:latin typeface="Verdana" panose="020B0604030504040204" pitchFamily="34" charset="0"/>
              </a:rPr>
              <a:t>„Wäre ein milderer Eingriff in die Aktionärsrechte nicht denkbar gewesen, </a:t>
            </a:r>
            <a:r>
              <a:rPr lang="de-DE" sz="2800" b="0" i="0" dirty="0" err="1">
                <a:solidFill>
                  <a:srgbClr val="141414"/>
                </a:solidFill>
                <a:effectLst/>
                <a:latin typeface="Verdana" panose="020B0604030504040204" pitchFamily="34" charset="0"/>
              </a:rPr>
              <a:t>zB</a:t>
            </a:r>
            <a:r>
              <a:rPr lang="de-DE" sz="2800" b="0" i="0" dirty="0">
                <a:solidFill>
                  <a:srgbClr val="141414"/>
                </a:solidFill>
                <a:effectLst/>
                <a:latin typeface="Verdana" panose="020B0604030504040204" pitchFamily="34" charset="0"/>
              </a:rPr>
              <a:t> die Möglichkeit, eine maximal zulässige Zeichenanzahl im Dialogfeld eines jeden Nutzers vorzusehen, um überlange Fragenkataloge zu verhindern?</a:t>
            </a:r>
          </a:p>
          <a:p>
            <a:pPr algn="just">
              <a:lnSpc>
                <a:spcPct val="120000"/>
              </a:lnSpc>
              <a:spcAft>
                <a:spcPts val="800"/>
              </a:spcAft>
            </a:pPr>
            <a:r>
              <a:rPr lang="de-DE" sz="2800" b="0" i="0" u="sng" baseline="30000" dirty="0">
                <a:solidFill>
                  <a:srgbClr val="BD2826"/>
                </a:solidFill>
                <a:effectLst/>
                <a:latin typeface="Verdana" panose="020B0604030504040204" pitchFamily="34" charset="0"/>
                <a:hlinkClick r:id="rId3"/>
              </a:rPr>
              <a:t>62</a:t>
            </a:r>
            <a:r>
              <a:rPr lang="de-DE" sz="2800" b="0" i="0" u="sng" baseline="30000" dirty="0">
                <a:solidFill>
                  <a:srgbClr val="BD2826"/>
                </a:solidFill>
                <a:effectLst/>
                <a:latin typeface="Verdana" panose="020B0604030504040204" pitchFamily="34" charset="0"/>
              </a:rPr>
              <a:t>von Holten/Bauerfeind AG 2018, 729 (736).</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672D6C9F-57D5-4F7B-BADE-27F726794DDD}" type="slidenum">
              <a:rPr lang="de-DE" smtClean="0"/>
              <a:t>14</a:t>
            </a:fld>
            <a:endParaRPr lang="de-DE"/>
          </a:p>
        </p:txBody>
      </p:sp>
    </p:spTree>
    <p:extLst>
      <p:ext uri="{BB962C8B-B14F-4D97-AF65-F5344CB8AC3E}">
        <p14:creationId xmlns:p14="http://schemas.microsoft.com/office/powerpoint/2010/main" val="425447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6C35C-D66D-48EE-8021-063FC590661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22F8937-7947-4526-985C-491748104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CBED148-6AED-477B-AC79-833E64A5DAEF}"/>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5" name="Fußzeilenplatzhalter 4">
            <a:extLst>
              <a:ext uri="{FF2B5EF4-FFF2-40B4-BE49-F238E27FC236}">
                <a16:creationId xmlns:a16="http://schemas.microsoft.com/office/drawing/2014/main" id="{AEFACEAF-D838-4966-A7C5-4E68A88B38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CEC7AD-F82A-44F9-BE39-64C25BA1B268}"/>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4202444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06888-02F2-4738-9CBB-10C4ECE5F51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A7101B3-86FE-435C-AD69-7CD24690412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98C564-AF12-44D4-A829-2D78C8638865}"/>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5" name="Fußzeilenplatzhalter 4">
            <a:extLst>
              <a:ext uri="{FF2B5EF4-FFF2-40B4-BE49-F238E27FC236}">
                <a16:creationId xmlns:a16="http://schemas.microsoft.com/office/drawing/2014/main" id="{B6CF6BEF-871D-4CD8-B02F-122930BABE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3DB32E-D463-40EB-AEA3-B439CBF11B28}"/>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329243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C9D571-97F3-434D-B6A9-2D989E95571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47124D3-1DEE-4F95-B1CB-A9DD9B0FCA3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98036D-1188-40CC-B43A-7F35B1669693}"/>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5" name="Fußzeilenplatzhalter 4">
            <a:extLst>
              <a:ext uri="{FF2B5EF4-FFF2-40B4-BE49-F238E27FC236}">
                <a16:creationId xmlns:a16="http://schemas.microsoft.com/office/drawing/2014/main" id="{EEBA50B0-072C-44B3-B157-37201D3E3F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721345E-40B1-41B9-89A7-9A0CEF554FB1}"/>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413324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F76B9-25EF-4CE8-8CB8-84995A41BF8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EA64D71-7855-48EA-92CB-59C86D9339A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AA5BFFE-032B-4E8A-AEF5-906584E96360}"/>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5" name="Fußzeilenplatzhalter 4">
            <a:extLst>
              <a:ext uri="{FF2B5EF4-FFF2-40B4-BE49-F238E27FC236}">
                <a16:creationId xmlns:a16="http://schemas.microsoft.com/office/drawing/2014/main" id="{E2F5B70A-D53D-4141-83EC-864EBE6844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9730C69-97DD-462F-BEF9-EBDAC0C976EF}"/>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110168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AEE24-9E86-4A55-98D5-06F05DB59D3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D64E8E6-3C9D-4851-B244-AD658146CB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52D0AA-8184-41C1-A52B-6C443B7790B3}"/>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5" name="Fußzeilenplatzhalter 4">
            <a:extLst>
              <a:ext uri="{FF2B5EF4-FFF2-40B4-BE49-F238E27FC236}">
                <a16:creationId xmlns:a16="http://schemas.microsoft.com/office/drawing/2014/main" id="{0B4203D6-9E3D-405F-A841-DB4427ED766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B570D56-7431-4FC8-9E02-B3A4E3637889}"/>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161555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717C5-2BC3-46F6-97C3-889DC2D4B47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15AE13D-A25B-43FD-865A-1B626750588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0BC9A59-E51F-4EE0-B400-D2293791A4C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4F4C019-1E9A-4295-A970-07B9D204ED82}"/>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6" name="Fußzeilenplatzhalter 5">
            <a:extLst>
              <a:ext uri="{FF2B5EF4-FFF2-40B4-BE49-F238E27FC236}">
                <a16:creationId xmlns:a16="http://schemas.microsoft.com/office/drawing/2014/main" id="{106F8EE3-099B-4329-9E3B-2CCE7757280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115521C-1A63-4AF1-AAE2-B2CB56FBF92E}"/>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99782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486BE-AC5E-475E-A3D1-9E9A801C8EA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4EE382A-D0D8-42EB-A6B2-6104D3D3F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95A5F34-0E25-4607-B59A-9A95A069DBE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7000FA1-5133-4E61-8630-A4A625ACD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60F0034-CA08-45F1-BE3A-4B53A1789F9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0C37547-FE9F-47B8-ABF7-F64C26220147}"/>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8" name="Fußzeilenplatzhalter 7">
            <a:extLst>
              <a:ext uri="{FF2B5EF4-FFF2-40B4-BE49-F238E27FC236}">
                <a16:creationId xmlns:a16="http://schemas.microsoft.com/office/drawing/2014/main" id="{23CA5FFD-61FE-49AA-A588-1B3E41FF4BA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56D0157-721D-41B2-B61F-9169A11FF444}"/>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266179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1D6BA-89D5-4298-A502-E4B485B462C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ECF775C-00FA-4DC3-926B-8CD527CB717D}"/>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4" name="Fußzeilenplatzhalter 3">
            <a:extLst>
              <a:ext uri="{FF2B5EF4-FFF2-40B4-BE49-F238E27FC236}">
                <a16:creationId xmlns:a16="http://schemas.microsoft.com/office/drawing/2014/main" id="{210297A8-A569-461C-A317-714AE4000BA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F56C833-7482-4BE7-80A8-718815FC2B98}"/>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33298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F54410E-6E36-48CD-936F-2E8C646B0266}"/>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3" name="Fußzeilenplatzhalter 2">
            <a:extLst>
              <a:ext uri="{FF2B5EF4-FFF2-40B4-BE49-F238E27FC236}">
                <a16:creationId xmlns:a16="http://schemas.microsoft.com/office/drawing/2014/main" id="{E5D31D40-6D7E-4D0D-992C-7224AD2A86F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5A9DE17-68C3-41EA-BB63-2CCAFFC489FD}"/>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120649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263E1-A889-448B-BF10-2F54D7387C7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6680EC0-DBD9-4DD5-9767-7EA4AA84C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8778C9A-6226-4DB9-BCEF-38E96749E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64FF0B-7E1E-4343-87F7-DFF84D0F22FD}"/>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6" name="Fußzeilenplatzhalter 5">
            <a:extLst>
              <a:ext uri="{FF2B5EF4-FFF2-40B4-BE49-F238E27FC236}">
                <a16:creationId xmlns:a16="http://schemas.microsoft.com/office/drawing/2014/main" id="{5A473304-1D96-4B57-9A22-42E0D358F1E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BAA4577-8B90-41FF-9BE4-EB92BEE47B48}"/>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336273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DA4C5-9410-4503-ABAE-DC4FEA6641B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CCCBE3F-BC04-47ED-ADFF-FC5658FC81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E9F7019-1B90-4BE0-985C-FC7F0F7D1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B3FBAC-F525-4FCF-B05D-713B393565DA}"/>
              </a:ext>
            </a:extLst>
          </p:cNvPr>
          <p:cNvSpPr>
            <a:spLocks noGrp="1"/>
          </p:cNvSpPr>
          <p:nvPr>
            <p:ph type="dt" sz="half" idx="10"/>
          </p:nvPr>
        </p:nvSpPr>
        <p:spPr/>
        <p:txBody>
          <a:bodyPr/>
          <a:lstStyle/>
          <a:p>
            <a:fld id="{B3C925DF-DC1D-4014-BD1E-0A063F531DD0}" type="datetimeFigureOut">
              <a:rPr lang="de-DE" smtClean="0"/>
              <a:t>03.07.2020</a:t>
            </a:fld>
            <a:endParaRPr lang="de-DE"/>
          </a:p>
        </p:txBody>
      </p:sp>
      <p:sp>
        <p:nvSpPr>
          <p:cNvPr id="6" name="Fußzeilenplatzhalter 5">
            <a:extLst>
              <a:ext uri="{FF2B5EF4-FFF2-40B4-BE49-F238E27FC236}">
                <a16:creationId xmlns:a16="http://schemas.microsoft.com/office/drawing/2014/main" id="{3FBB9B43-BC3F-45A2-B9A5-701DC067549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047B224-26DF-43F4-9517-83CED621FF60}"/>
              </a:ext>
            </a:extLst>
          </p:cNvPr>
          <p:cNvSpPr>
            <a:spLocks noGrp="1"/>
          </p:cNvSpPr>
          <p:nvPr>
            <p:ph type="sldNum" sz="quarter" idx="12"/>
          </p:nvPr>
        </p:nvSpPr>
        <p:spPr/>
        <p:txBody>
          <a:bodyPr/>
          <a:lstStyle/>
          <a:p>
            <a:fld id="{6F7A6914-67CE-4E50-A5AD-0EC7EA7BAD40}" type="slidenum">
              <a:rPr lang="de-DE" smtClean="0"/>
              <a:t>‹Nr.›</a:t>
            </a:fld>
            <a:endParaRPr lang="de-DE"/>
          </a:p>
        </p:txBody>
      </p:sp>
    </p:spTree>
    <p:extLst>
      <p:ext uri="{BB962C8B-B14F-4D97-AF65-F5344CB8AC3E}">
        <p14:creationId xmlns:p14="http://schemas.microsoft.com/office/powerpoint/2010/main" val="300643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6C8DE0C-229A-4A78-A232-76C617654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D418FC7-F7DA-499A-91C5-6F5BF38D4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868B7A-5D5D-4074-A961-5949FB00DB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925DF-DC1D-4014-BD1E-0A063F531DD0}" type="datetimeFigureOut">
              <a:rPr lang="de-DE" smtClean="0"/>
              <a:t>03.07.2020</a:t>
            </a:fld>
            <a:endParaRPr lang="de-DE"/>
          </a:p>
        </p:txBody>
      </p:sp>
      <p:sp>
        <p:nvSpPr>
          <p:cNvPr id="5" name="Fußzeilenplatzhalter 4">
            <a:extLst>
              <a:ext uri="{FF2B5EF4-FFF2-40B4-BE49-F238E27FC236}">
                <a16:creationId xmlns:a16="http://schemas.microsoft.com/office/drawing/2014/main" id="{A268D932-42A2-49E1-8D26-51EB18B809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7A3661A-5D9F-42E9-B7D6-9FCADA963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A6914-67CE-4E50-A5AD-0EC7EA7BAD40}" type="slidenum">
              <a:rPr lang="de-DE" smtClean="0"/>
              <a:t>‹Nr.›</a:t>
            </a:fld>
            <a:endParaRPr lang="de-DE"/>
          </a:p>
        </p:txBody>
      </p:sp>
    </p:spTree>
    <p:extLst>
      <p:ext uri="{BB962C8B-B14F-4D97-AF65-F5344CB8AC3E}">
        <p14:creationId xmlns:p14="http://schemas.microsoft.com/office/powerpoint/2010/main" val="288946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363D6-91B0-41E3-AABC-28463307FF7F}"/>
              </a:ext>
            </a:extLst>
          </p:cNvPr>
          <p:cNvSpPr>
            <a:spLocks noGrp="1"/>
          </p:cNvSpPr>
          <p:nvPr>
            <p:ph type="ctrTitle"/>
          </p:nvPr>
        </p:nvSpPr>
        <p:spPr/>
        <p:txBody>
          <a:bodyPr>
            <a:normAutofit fontScale="90000"/>
          </a:bodyPr>
          <a:lstStyle/>
          <a:p>
            <a:r>
              <a:rPr lang="de-DE" sz="6700" b="1" dirty="0">
                <a:solidFill>
                  <a:srgbClr val="FF0000"/>
                </a:solidFill>
              </a:rPr>
              <a:t>Digitale Hauptversammlungen </a:t>
            </a:r>
            <a:br>
              <a:rPr lang="de-DE" dirty="0"/>
            </a:br>
            <a:r>
              <a:rPr lang="de-DE" dirty="0"/>
              <a:t>2020</a:t>
            </a:r>
          </a:p>
        </p:txBody>
      </p:sp>
      <p:sp>
        <p:nvSpPr>
          <p:cNvPr id="3" name="Untertitel 2">
            <a:extLst>
              <a:ext uri="{FF2B5EF4-FFF2-40B4-BE49-F238E27FC236}">
                <a16:creationId xmlns:a16="http://schemas.microsoft.com/office/drawing/2014/main" id="{753F5FDF-32F2-4892-888F-9C29B6C66677}"/>
              </a:ext>
            </a:extLst>
          </p:cNvPr>
          <p:cNvSpPr>
            <a:spLocks noGrp="1"/>
          </p:cNvSpPr>
          <p:nvPr>
            <p:ph type="subTitle" idx="1"/>
          </p:nvPr>
        </p:nvSpPr>
        <p:spPr>
          <a:xfrm>
            <a:off x="1524000" y="4197246"/>
            <a:ext cx="9144000" cy="2248524"/>
          </a:xfrm>
        </p:spPr>
        <p:txBody>
          <a:bodyPr>
            <a:normAutofit/>
          </a:bodyPr>
          <a:lstStyle/>
          <a:p>
            <a:r>
              <a:rPr lang="de-DE" dirty="0"/>
              <a:t>IDW-Gesprächskreis juristischer Hochschullehrer</a:t>
            </a:r>
            <a:br>
              <a:rPr lang="de-DE" dirty="0"/>
            </a:br>
            <a:r>
              <a:rPr lang="de-DE" dirty="0"/>
              <a:t>am 2.7.2020</a:t>
            </a:r>
          </a:p>
          <a:p>
            <a:endParaRPr lang="de-DE" dirty="0"/>
          </a:p>
          <a:p>
            <a:r>
              <a:rPr lang="de-DE" i="1" dirty="0"/>
              <a:t>Ulrich Noack</a:t>
            </a:r>
          </a:p>
          <a:p>
            <a:endParaRPr lang="de-DE" dirty="0"/>
          </a:p>
        </p:txBody>
      </p:sp>
    </p:spTree>
    <p:extLst>
      <p:ext uri="{BB962C8B-B14F-4D97-AF65-F5344CB8AC3E}">
        <p14:creationId xmlns:p14="http://schemas.microsoft.com/office/powerpoint/2010/main" val="332962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13B9-8432-4DFD-9F9D-D086EC1FC76D}"/>
              </a:ext>
            </a:extLst>
          </p:cNvPr>
          <p:cNvSpPr>
            <a:spLocks noGrp="1"/>
          </p:cNvSpPr>
          <p:nvPr>
            <p:ph type="title"/>
          </p:nvPr>
        </p:nvSpPr>
        <p:spPr/>
        <p:txBody>
          <a:bodyPr/>
          <a:lstStyle/>
          <a:p>
            <a:r>
              <a:rPr lang="de-DE" b="1" dirty="0"/>
              <a:t>3. Probleme</a:t>
            </a:r>
            <a:r>
              <a:rPr lang="de-DE" dirty="0"/>
              <a:t> der </a:t>
            </a:r>
            <a:r>
              <a:rPr lang="de-DE" u="sng" dirty="0"/>
              <a:t>V</a:t>
            </a:r>
            <a:r>
              <a:rPr lang="de-DE" dirty="0"/>
              <a:t>HV</a:t>
            </a:r>
          </a:p>
        </p:txBody>
      </p:sp>
      <p:sp>
        <p:nvSpPr>
          <p:cNvPr id="3" name="Inhaltsplatzhalter 2">
            <a:extLst>
              <a:ext uri="{FF2B5EF4-FFF2-40B4-BE49-F238E27FC236}">
                <a16:creationId xmlns:a16="http://schemas.microsoft.com/office/drawing/2014/main" id="{01A1B9FB-4E5D-4358-9D51-EDBE74BEA1AE}"/>
              </a:ext>
            </a:extLst>
          </p:cNvPr>
          <p:cNvSpPr>
            <a:spLocks noGrp="1"/>
          </p:cNvSpPr>
          <p:nvPr>
            <p:ph idx="1"/>
          </p:nvPr>
        </p:nvSpPr>
        <p:spPr>
          <a:xfrm>
            <a:off x="838200" y="2475781"/>
            <a:ext cx="10515600" cy="3701182"/>
          </a:xfrm>
        </p:spPr>
        <p:txBody>
          <a:bodyPr/>
          <a:lstStyle/>
          <a:p>
            <a:pPr marL="514350" indent="-514350">
              <a:buFont typeface="+mj-lt"/>
              <a:buAutoNum type="arabicParenBoth"/>
            </a:pPr>
            <a:r>
              <a:rPr lang="de-DE" dirty="0"/>
              <a:t>Ort</a:t>
            </a:r>
          </a:p>
          <a:p>
            <a:pPr marL="514350" indent="-514350">
              <a:buFont typeface="+mj-lt"/>
              <a:buAutoNum type="arabicParenBoth"/>
            </a:pPr>
            <a:r>
              <a:rPr lang="de-DE" dirty="0"/>
              <a:t>Teilnahme</a:t>
            </a:r>
          </a:p>
          <a:p>
            <a:pPr marL="514350" indent="-514350">
              <a:buFont typeface="+mj-lt"/>
              <a:buAutoNum type="arabicParenBoth"/>
            </a:pPr>
            <a:r>
              <a:rPr lang="de-DE" dirty="0"/>
              <a:t>Gegenanträge</a:t>
            </a:r>
          </a:p>
          <a:p>
            <a:pPr marL="514350" indent="-514350">
              <a:buFont typeface="+mj-lt"/>
              <a:buAutoNum type="arabicParenBoth"/>
            </a:pPr>
            <a:r>
              <a:rPr lang="de-DE" dirty="0"/>
              <a:t>Auskunft</a:t>
            </a:r>
          </a:p>
          <a:p>
            <a:pPr marL="514350" indent="-514350">
              <a:buFont typeface="+mj-lt"/>
              <a:buAutoNum type="arabicParenBoth"/>
            </a:pPr>
            <a:r>
              <a:rPr lang="de-DE" dirty="0"/>
              <a:t>Anfechtung</a:t>
            </a:r>
          </a:p>
        </p:txBody>
      </p:sp>
    </p:spTree>
    <p:extLst>
      <p:ext uri="{BB962C8B-B14F-4D97-AF65-F5344CB8AC3E}">
        <p14:creationId xmlns:p14="http://schemas.microsoft.com/office/powerpoint/2010/main" val="53680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90480-3A82-4ED0-B37A-60D271C7F01D}"/>
              </a:ext>
            </a:extLst>
          </p:cNvPr>
          <p:cNvSpPr>
            <a:spLocks noGrp="1"/>
          </p:cNvSpPr>
          <p:nvPr>
            <p:ph type="title"/>
          </p:nvPr>
        </p:nvSpPr>
        <p:spPr/>
        <p:txBody>
          <a:bodyPr/>
          <a:lstStyle/>
          <a:p>
            <a:r>
              <a:rPr lang="de-DE" dirty="0"/>
              <a:t>3.1.	Ort</a:t>
            </a:r>
          </a:p>
        </p:txBody>
      </p:sp>
      <p:sp>
        <p:nvSpPr>
          <p:cNvPr id="3" name="Inhaltsplatzhalter 2">
            <a:extLst>
              <a:ext uri="{FF2B5EF4-FFF2-40B4-BE49-F238E27FC236}">
                <a16:creationId xmlns:a16="http://schemas.microsoft.com/office/drawing/2014/main" id="{19ED92AF-CC8E-40F4-8916-5F0DB1D9F506}"/>
              </a:ext>
            </a:extLst>
          </p:cNvPr>
          <p:cNvSpPr>
            <a:spLocks noGrp="1"/>
          </p:cNvSpPr>
          <p:nvPr>
            <p:ph idx="1"/>
          </p:nvPr>
        </p:nvSpPr>
        <p:spPr/>
        <p:txBody>
          <a:bodyPr/>
          <a:lstStyle/>
          <a:p>
            <a:r>
              <a:rPr lang="de-DE" dirty="0"/>
              <a:t>Einberufung: „Ort der Hauptversammlung“ (§ 121 III 1 AktG)</a:t>
            </a:r>
          </a:p>
          <a:p>
            <a:r>
              <a:rPr lang="de-DE" dirty="0"/>
              <a:t>Sitz der Gesellschaft (§ 121 V 1 AktG)</a:t>
            </a:r>
          </a:p>
          <a:p>
            <a:r>
              <a:rPr lang="de-DE" dirty="0"/>
              <a:t>Notwendig? Sinnvoll? </a:t>
            </a:r>
          </a:p>
        </p:txBody>
      </p:sp>
    </p:spTree>
    <p:extLst>
      <p:ext uri="{BB962C8B-B14F-4D97-AF65-F5344CB8AC3E}">
        <p14:creationId xmlns:p14="http://schemas.microsoft.com/office/powerpoint/2010/main" val="277674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CBB8D-3098-4554-90A7-6770F20580B8}"/>
              </a:ext>
            </a:extLst>
          </p:cNvPr>
          <p:cNvSpPr>
            <a:spLocks noGrp="1"/>
          </p:cNvSpPr>
          <p:nvPr>
            <p:ph type="title"/>
          </p:nvPr>
        </p:nvSpPr>
        <p:spPr/>
        <p:txBody>
          <a:bodyPr/>
          <a:lstStyle/>
          <a:p>
            <a:r>
              <a:rPr lang="de-DE" dirty="0"/>
              <a:t>3.2. Teilnahme / Teilhabe</a:t>
            </a:r>
          </a:p>
        </p:txBody>
      </p:sp>
      <p:sp>
        <p:nvSpPr>
          <p:cNvPr id="3" name="Inhaltsplatzhalter 2">
            <a:extLst>
              <a:ext uri="{FF2B5EF4-FFF2-40B4-BE49-F238E27FC236}">
                <a16:creationId xmlns:a16="http://schemas.microsoft.com/office/drawing/2014/main" id="{01138CAB-D3DD-4EF9-8933-16AD516A1AC0}"/>
              </a:ext>
            </a:extLst>
          </p:cNvPr>
          <p:cNvSpPr>
            <a:spLocks noGrp="1"/>
          </p:cNvSpPr>
          <p:nvPr>
            <p:ph idx="1"/>
          </p:nvPr>
        </p:nvSpPr>
        <p:spPr/>
        <p:txBody>
          <a:bodyPr/>
          <a:lstStyle/>
          <a:p>
            <a:r>
              <a:rPr lang="de-DE" dirty="0"/>
              <a:t>Keine Aktionäre bzw. Vertreter</a:t>
            </a:r>
          </a:p>
          <a:p>
            <a:pPr lvl="1"/>
            <a:r>
              <a:rPr lang="de-DE" dirty="0"/>
              <a:t>Online-Zulassung (+) </a:t>
            </a:r>
          </a:p>
          <a:p>
            <a:pPr lvl="1"/>
            <a:r>
              <a:rPr lang="de-DE" dirty="0"/>
              <a:t>Präsenz-Zulassung (-)</a:t>
            </a:r>
          </a:p>
          <a:p>
            <a:r>
              <a:rPr lang="de-DE" dirty="0"/>
              <a:t>Vorstand und AR</a:t>
            </a:r>
          </a:p>
          <a:p>
            <a:pPr lvl="1"/>
            <a:r>
              <a:rPr lang="de-DE" dirty="0"/>
              <a:t>Zuschaltung genügt</a:t>
            </a:r>
          </a:p>
          <a:p>
            <a:r>
              <a:rPr lang="de-DE" dirty="0"/>
              <a:t>Notar</a:t>
            </a:r>
          </a:p>
          <a:p>
            <a:pPr lvl="1"/>
            <a:r>
              <a:rPr lang="de-DE" dirty="0"/>
              <a:t>keine Online-Beurkundung</a:t>
            </a:r>
          </a:p>
          <a:p>
            <a:endParaRPr lang="de-DE" dirty="0"/>
          </a:p>
          <a:p>
            <a:endParaRPr lang="de-DE" dirty="0"/>
          </a:p>
          <a:p>
            <a:endParaRPr lang="de-DE" dirty="0"/>
          </a:p>
        </p:txBody>
      </p:sp>
    </p:spTree>
    <p:extLst>
      <p:ext uri="{BB962C8B-B14F-4D97-AF65-F5344CB8AC3E}">
        <p14:creationId xmlns:p14="http://schemas.microsoft.com/office/powerpoint/2010/main" val="326708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B5AD0-44BE-463A-BBC1-D75A6268FA8A}"/>
              </a:ext>
            </a:extLst>
          </p:cNvPr>
          <p:cNvSpPr>
            <a:spLocks noGrp="1"/>
          </p:cNvSpPr>
          <p:nvPr>
            <p:ph type="title"/>
          </p:nvPr>
        </p:nvSpPr>
        <p:spPr/>
        <p:txBody>
          <a:bodyPr/>
          <a:lstStyle/>
          <a:p>
            <a:r>
              <a:rPr lang="de-DE" dirty="0"/>
              <a:t>3.3.	Gegenanträge</a:t>
            </a:r>
          </a:p>
        </p:txBody>
      </p:sp>
      <p:sp>
        <p:nvSpPr>
          <p:cNvPr id="3" name="Inhaltsplatzhalter 2">
            <a:extLst>
              <a:ext uri="{FF2B5EF4-FFF2-40B4-BE49-F238E27FC236}">
                <a16:creationId xmlns:a16="http://schemas.microsoft.com/office/drawing/2014/main" id="{2115E3DB-D66D-4AE9-8E16-759B7E2A1F69}"/>
              </a:ext>
            </a:extLst>
          </p:cNvPr>
          <p:cNvSpPr>
            <a:spLocks noGrp="1"/>
          </p:cNvSpPr>
          <p:nvPr>
            <p:ph idx="1"/>
          </p:nvPr>
        </p:nvSpPr>
        <p:spPr/>
        <p:txBody>
          <a:bodyPr/>
          <a:lstStyle/>
          <a:p>
            <a:r>
              <a:rPr lang="de-DE" dirty="0"/>
              <a:t>§ 126 AktG unverändert</a:t>
            </a:r>
          </a:p>
          <a:p>
            <a:r>
              <a:rPr lang="de-DE" dirty="0"/>
              <a:t>3 Möglichkeiten</a:t>
            </a:r>
          </a:p>
          <a:p>
            <a:pPr lvl="1"/>
            <a:r>
              <a:rPr lang="de-DE" dirty="0"/>
              <a:t>Keine Anträge in der VHV</a:t>
            </a:r>
          </a:p>
          <a:p>
            <a:pPr lvl="1"/>
            <a:r>
              <a:rPr lang="de-DE" dirty="0"/>
              <a:t>Anträge gelten als in der VHV gestellt</a:t>
            </a:r>
          </a:p>
          <a:p>
            <a:pPr lvl="1"/>
            <a:r>
              <a:rPr lang="de-DE" dirty="0"/>
              <a:t>Anträge werden vom Gesellschafts-SR-Vertreter eingebracht</a:t>
            </a:r>
          </a:p>
          <a:p>
            <a:endParaRPr lang="de-DE" dirty="0"/>
          </a:p>
        </p:txBody>
      </p:sp>
    </p:spTree>
    <p:extLst>
      <p:ext uri="{BB962C8B-B14F-4D97-AF65-F5344CB8AC3E}">
        <p14:creationId xmlns:p14="http://schemas.microsoft.com/office/powerpoint/2010/main" val="141317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A8F46-F36B-40BA-B593-7216F9118555}"/>
              </a:ext>
            </a:extLst>
          </p:cNvPr>
          <p:cNvSpPr>
            <a:spLocks noGrp="1"/>
          </p:cNvSpPr>
          <p:nvPr>
            <p:ph type="title"/>
          </p:nvPr>
        </p:nvSpPr>
        <p:spPr/>
        <p:txBody>
          <a:bodyPr/>
          <a:lstStyle/>
          <a:p>
            <a:r>
              <a:rPr lang="de-DE" dirty="0"/>
              <a:t>3.4. Auskunft</a:t>
            </a:r>
          </a:p>
        </p:txBody>
      </p:sp>
      <p:sp>
        <p:nvSpPr>
          <p:cNvPr id="3" name="Inhaltsplatzhalter 2">
            <a:extLst>
              <a:ext uri="{FF2B5EF4-FFF2-40B4-BE49-F238E27FC236}">
                <a16:creationId xmlns:a16="http://schemas.microsoft.com/office/drawing/2014/main" id="{101209FA-2F8E-42A8-B070-6558A43AF091}"/>
              </a:ext>
            </a:extLst>
          </p:cNvPr>
          <p:cNvSpPr>
            <a:spLocks noGrp="1"/>
          </p:cNvSpPr>
          <p:nvPr>
            <p:ph idx="1"/>
          </p:nvPr>
        </p:nvSpPr>
        <p:spPr/>
        <p:txBody>
          <a:bodyPr/>
          <a:lstStyle/>
          <a:p>
            <a:r>
              <a:rPr lang="de-DE" dirty="0"/>
              <a:t>Nur „Fragemöglichkeit“</a:t>
            </a:r>
          </a:p>
          <a:p>
            <a:r>
              <a:rPr lang="de-DE" dirty="0"/>
              <a:t>Praxis: 2 Tage vor der HV; vollständige/pauschale Antworten</a:t>
            </a:r>
          </a:p>
          <a:p>
            <a:r>
              <a:rPr lang="de-DE" dirty="0"/>
              <a:t>Keine Auflistung der eingegangenen Fragen</a:t>
            </a:r>
          </a:p>
          <a:p>
            <a:r>
              <a:rPr lang="de-DE" dirty="0"/>
              <a:t>Vorstand „kann dabei Aktionärsvereinigungen und institutionelle Investoren mit bedeutenden Stimmanteilen bevorzugen.“ (Begründung)</a:t>
            </a:r>
          </a:p>
          <a:p>
            <a:r>
              <a:rPr lang="de-DE" dirty="0"/>
              <a:t> Art. 9 der Aktionärsrechte-Richtlinie </a:t>
            </a:r>
          </a:p>
          <a:p>
            <a:pPr marL="0" indent="0">
              <a:buNone/>
            </a:pPr>
            <a:endParaRPr lang="de-DE" dirty="0"/>
          </a:p>
        </p:txBody>
      </p:sp>
    </p:spTree>
    <p:extLst>
      <p:ext uri="{BB962C8B-B14F-4D97-AF65-F5344CB8AC3E}">
        <p14:creationId xmlns:p14="http://schemas.microsoft.com/office/powerpoint/2010/main" val="142780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DBBA5-8EC3-48FF-A5DE-18DE593A9119}"/>
              </a:ext>
            </a:extLst>
          </p:cNvPr>
          <p:cNvSpPr>
            <a:spLocks noGrp="1"/>
          </p:cNvSpPr>
          <p:nvPr>
            <p:ph type="title"/>
          </p:nvPr>
        </p:nvSpPr>
        <p:spPr/>
        <p:txBody>
          <a:bodyPr/>
          <a:lstStyle/>
          <a:p>
            <a:r>
              <a:rPr lang="de-DE" dirty="0"/>
              <a:t>Art. 9 Aktionärsrechte-Richtlinie </a:t>
            </a:r>
          </a:p>
        </p:txBody>
      </p:sp>
      <p:sp>
        <p:nvSpPr>
          <p:cNvPr id="3" name="Inhaltsplatzhalter 2">
            <a:extLst>
              <a:ext uri="{FF2B5EF4-FFF2-40B4-BE49-F238E27FC236}">
                <a16:creationId xmlns:a16="http://schemas.microsoft.com/office/drawing/2014/main" id="{4D7FBD90-33D1-4FF3-A9FB-46F6454417F2}"/>
              </a:ext>
            </a:extLst>
          </p:cNvPr>
          <p:cNvSpPr>
            <a:spLocks noGrp="1"/>
          </p:cNvSpPr>
          <p:nvPr>
            <p:ph idx="1"/>
          </p:nvPr>
        </p:nvSpPr>
        <p:spPr/>
        <p:txBody>
          <a:bodyPr/>
          <a:lstStyle/>
          <a:p>
            <a:r>
              <a:rPr lang="de-DE" dirty="0"/>
              <a:t>„jeder Aktionär ... hat das Recht, Fragen zu Punkten auf der Tagesordnung der Hauptversammlung zu stellen. Die Gesellschaft beantwortet die an sie gestellten Fragen der Aktionäre.“ </a:t>
            </a:r>
          </a:p>
        </p:txBody>
      </p:sp>
    </p:spTree>
    <p:extLst>
      <p:ext uri="{BB962C8B-B14F-4D97-AF65-F5344CB8AC3E}">
        <p14:creationId xmlns:p14="http://schemas.microsoft.com/office/powerpoint/2010/main" val="293307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7B6F1-80B3-4372-B1E3-E6B1A94DEAE7}"/>
              </a:ext>
            </a:extLst>
          </p:cNvPr>
          <p:cNvSpPr>
            <a:spLocks noGrp="1"/>
          </p:cNvSpPr>
          <p:nvPr>
            <p:ph type="title"/>
          </p:nvPr>
        </p:nvSpPr>
        <p:spPr/>
        <p:txBody>
          <a:bodyPr/>
          <a:lstStyle/>
          <a:p>
            <a:r>
              <a:rPr lang="de-DE" dirty="0"/>
              <a:t>3.5. Anfechtung</a:t>
            </a:r>
          </a:p>
        </p:txBody>
      </p:sp>
      <p:sp>
        <p:nvSpPr>
          <p:cNvPr id="3" name="Inhaltsplatzhalter 2">
            <a:extLst>
              <a:ext uri="{FF2B5EF4-FFF2-40B4-BE49-F238E27FC236}">
                <a16:creationId xmlns:a16="http://schemas.microsoft.com/office/drawing/2014/main" id="{8B1C7B5A-A487-42F7-88C2-1C2B5A0EA229}"/>
              </a:ext>
            </a:extLst>
          </p:cNvPr>
          <p:cNvSpPr>
            <a:spLocks noGrp="1"/>
          </p:cNvSpPr>
          <p:nvPr>
            <p:ph idx="1"/>
          </p:nvPr>
        </p:nvSpPr>
        <p:spPr/>
        <p:txBody>
          <a:bodyPr/>
          <a:lstStyle/>
          <a:p>
            <a:r>
              <a:rPr lang="de-DE" dirty="0"/>
              <a:t>Widerspruch (SR ausgeübt -→ Ausweitung und Einschränkung)</a:t>
            </a:r>
          </a:p>
          <a:p>
            <a:r>
              <a:rPr lang="de-DE" dirty="0"/>
              <a:t>Anfechtung weithin nur bei </a:t>
            </a:r>
            <a:r>
              <a:rPr lang="de-DE" i="1" dirty="0"/>
              <a:t>vorsätzlichem </a:t>
            </a:r>
            <a:r>
              <a:rPr lang="de-DE" dirty="0"/>
              <a:t>Verstoß </a:t>
            </a:r>
            <a:br>
              <a:rPr lang="de-DE" dirty="0"/>
            </a:br>
            <a:r>
              <a:rPr lang="de-DE" dirty="0"/>
              <a:t>(bzgl. audiovisueller Übertragung, Stimmrechtsausübung per elektronischer Kommunikation, Eröffnung von Fragemöglichkeit.)</a:t>
            </a:r>
          </a:p>
          <a:p>
            <a:pPr lvl="1"/>
            <a:r>
              <a:rPr lang="de-DE" dirty="0"/>
              <a:t>Beispiel: Vorstand nimmt in zu schwachen Livestream in Kauf</a:t>
            </a:r>
          </a:p>
        </p:txBody>
      </p:sp>
    </p:spTree>
    <p:extLst>
      <p:ext uri="{BB962C8B-B14F-4D97-AF65-F5344CB8AC3E}">
        <p14:creationId xmlns:p14="http://schemas.microsoft.com/office/powerpoint/2010/main" val="188721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A07FA-B222-4A1D-87D0-156A97208921}"/>
              </a:ext>
            </a:extLst>
          </p:cNvPr>
          <p:cNvSpPr>
            <a:spLocks noGrp="1"/>
          </p:cNvSpPr>
          <p:nvPr>
            <p:ph type="title"/>
          </p:nvPr>
        </p:nvSpPr>
        <p:spPr/>
        <p:txBody>
          <a:bodyPr/>
          <a:lstStyle/>
          <a:p>
            <a:r>
              <a:rPr lang="de-DE" dirty="0"/>
              <a:t>4. </a:t>
            </a:r>
            <a:r>
              <a:rPr lang="de-DE" b="1" dirty="0"/>
              <a:t>Zukunft der VHV </a:t>
            </a:r>
            <a:r>
              <a:rPr lang="de-DE" dirty="0"/>
              <a:t>(1)</a:t>
            </a:r>
          </a:p>
        </p:txBody>
      </p:sp>
      <p:sp>
        <p:nvSpPr>
          <p:cNvPr id="3" name="Inhaltsplatzhalter 2">
            <a:extLst>
              <a:ext uri="{FF2B5EF4-FFF2-40B4-BE49-F238E27FC236}">
                <a16:creationId xmlns:a16="http://schemas.microsoft.com/office/drawing/2014/main" id="{0832FA35-5417-4E8D-A9B6-B07CFB8DA06D}"/>
              </a:ext>
            </a:extLst>
          </p:cNvPr>
          <p:cNvSpPr>
            <a:spLocks noGrp="1"/>
          </p:cNvSpPr>
          <p:nvPr>
            <p:ph idx="1"/>
          </p:nvPr>
        </p:nvSpPr>
        <p:spPr/>
        <p:txBody>
          <a:bodyPr>
            <a:normAutofit/>
          </a:bodyPr>
          <a:lstStyle/>
          <a:p>
            <a:r>
              <a:rPr lang="de-DE" dirty="0"/>
              <a:t>Geltung bis 2020 (Option: 2021)</a:t>
            </a:r>
          </a:p>
          <a:p>
            <a:r>
              <a:rPr lang="de-DE" dirty="0"/>
              <a:t>Signale aus Rechtspolitik / Unternehmen </a:t>
            </a:r>
          </a:p>
          <a:p>
            <a:endParaRPr lang="de-DE" dirty="0"/>
          </a:p>
          <a:p>
            <a:r>
              <a:rPr lang="de-DE" dirty="0"/>
              <a:t>Keine bloße Fortschreibung (Auskunft, Anfechtung)</a:t>
            </a:r>
          </a:p>
          <a:p>
            <a:r>
              <a:rPr lang="de-DE" dirty="0"/>
              <a:t>Keine Festschreibung des Modells „Landsgemeinde“, </a:t>
            </a:r>
            <a:br>
              <a:rPr lang="de-DE" dirty="0"/>
            </a:br>
            <a:r>
              <a:rPr lang="de-DE" dirty="0"/>
              <a:t>keine Rückkehr der Schornsteinaktionäre</a:t>
            </a:r>
          </a:p>
          <a:p>
            <a:endParaRPr lang="de-DE" dirty="0"/>
          </a:p>
        </p:txBody>
      </p:sp>
    </p:spTree>
    <p:extLst>
      <p:ext uri="{BB962C8B-B14F-4D97-AF65-F5344CB8AC3E}">
        <p14:creationId xmlns:p14="http://schemas.microsoft.com/office/powerpoint/2010/main" val="120599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E5A0D-CAF8-4AED-85B5-E6CB91965DAC}"/>
              </a:ext>
            </a:extLst>
          </p:cNvPr>
          <p:cNvSpPr>
            <a:spLocks noGrp="1"/>
          </p:cNvSpPr>
          <p:nvPr>
            <p:ph type="title"/>
          </p:nvPr>
        </p:nvSpPr>
        <p:spPr/>
        <p:txBody>
          <a:bodyPr/>
          <a:lstStyle/>
          <a:p>
            <a:r>
              <a:rPr lang="de-DE" dirty="0"/>
              <a:t>4. </a:t>
            </a:r>
            <a:r>
              <a:rPr lang="de-DE" b="1" dirty="0"/>
              <a:t>Zukunft der VHV </a:t>
            </a:r>
            <a:r>
              <a:rPr lang="de-DE" dirty="0"/>
              <a:t>(2)</a:t>
            </a:r>
          </a:p>
        </p:txBody>
      </p:sp>
      <p:sp>
        <p:nvSpPr>
          <p:cNvPr id="3" name="Inhaltsplatzhalter 2">
            <a:extLst>
              <a:ext uri="{FF2B5EF4-FFF2-40B4-BE49-F238E27FC236}">
                <a16:creationId xmlns:a16="http://schemas.microsoft.com/office/drawing/2014/main" id="{0E94B0E1-57D6-4534-AD32-6F5E42DE0F1D}"/>
              </a:ext>
            </a:extLst>
          </p:cNvPr>
          <p:cNvSpPr>
            <a:spLocks noGrp="1"/>
          </p:cNvSpPr>
          <p:nvPr>
            <p:ph idx="1"/>
          </p:nvPr>
        </p:nvSpPr>
        <p:spPr/>
        <p:txBody>
          <a:bodyPr>
            <a:normAutofit/>
          </a:bodyPr>
          <a:lstStyle/>
          <a:p>
            <a:r>
              <a:rPr lang="de-DE" dirty="0"/>
              <a:t>Funktionen der HV</a:t>
            </a:r>
          </a:p>
          <a:p>
            <a:pPr lvl="1"/>
            <a:r>
              <a:rPr lang="de-DE" dirty="0"/>
              <a:t>Information</a:t>
            </a:r>
          </a:p>
          <a:p>
            <a:pPr lvl="1"/>
            <a:r>
              <a:rPr lang="de-DE" dirty="0"/>
              <a:t>Kommunikation</a:t>
            </a:r>
          </a:p>
          <a:p>
            <a:pPr lvl="1"/>
            <a:r>
              <a:rPr lang="de-DE" dirty="0"/>
              <a:t>Entscheidung</a:t>
            </a:r>
          </a:p>
          <a:p>
            <a:r>
              <a:rPr lang="de-DE" dirty="0"/>
              <a:t>VHV 1.0 -→ VHV 2.0: </a:t>
            </a:r>
            <a:r>
              <a:rPr lang="de-DE" i="1" dirty="0" err="1"/>
              <a:t>from</a:t>
            </a:r>
            <a:r>
              <a:rPr lang="de-DE" i="1" dirty="0"/>
              <a:t> </a:t>
            </a:r>
            <a:r>
              <a:rPr lang="de-DE" i="1" dirty="0" err="1"/>
              <a:t>event</a:t>
            </a:r>
            <a:r>
              <a:rPr lang="de-DE" i="1" dirty="0"/>
              <a:t> </a:t>
            </a:r>
            <a:r>
              <a:rPr lang="de-DE" i="1" dirty="0" err="1"/>
              <a:t>to</a:t>
            </a:r>
            <a:r>
              <a:rPr lang="de-DE" i="1" dirty="0"/>
              <a:t> </a:t>
            </a:r>
            <a:r>
              <a:rPr lang="de-DE" i="1" dirty="0" err="1"/>
              <a:t>process</a:t>
            </a:r>
            <a:endParaRPr lang="de-DE" i="1" dirty="0"/>
          </a:p>
          <a:p>
            <a:r>
              <a:rPr lang="de-DE" dirty="0"/>
              <a:t>Satzungsfreiheit: </a:t>
            </a:r>
          </a:p>
          <a:p>
            <a:pPr lvl="1"/>
            <a:r>
              <a:rPr lang="de-DE" dirty="0"/>
              <a:t>„Die Aktionäre üben ihre Rechte in den Angelegenheiten der Gesellschaft in der Hauptversammlung aus, soweit das Gesetz </a:t>
            </a:r>
            <a:r>
              <a:rPr lang="de-DE" i="1" dirty="0"/>
              <a:t>oder die Satzung </a:t>
            </a:r>
            <a:r>
              <a:rPr lang="de-DE" dirty="0"/>
              <a:t>nichts anderes bestimmt.”</a:t>
            </a:r>
          </a:p>
          <a:p>
            <a:endParaRPr lang="de-DE" dirty="0"/>
          </a:p>
        </p:txBody>
      </p:sp>
    </p:spTree>
    <p:extLst>
      <p:ext uri="{BB962C8B-B14F-4D97-AF65-F5344CB8AC3E}">
        <p14:creationId xmlns:p14="http://schemas.microsoft.com/office/powerpoint/2010/main" val="140561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haltsplatzhalter 3">
            <a:extLst>
              <a:ext uri="{FF2B5EF4-FFF2-40B4-BE49-F238E27FC236}">
                <a16:creationId xmlns:a16="http://schemas.microsoft.com/office/drawing/2014/main" id="{B0E63E71-24B3-42EB-9B61-0C4365629BFB}"/>
              </a:ext>
            </a:extLst>
          </p:cNvPr>
          <p:cNvPicPr>
            <a:picLocks noGrp="1" noChangeAspect="1"/>
          </p:cNvPicPr>
          <p:nvPr>
            <p:ph idx="1"/>
          </p:nvPr>
        </p:nvPicPr>
        <p:blipFill rotWithShape="1">
          <a:blip r:embed="rId3"/>
          <a:srcRect r="3696" b="-1"/>
          <a:stretch/>
        </p:blipFill>
        <p:spPr>
          <a:xfrm>
            <a:off x="362646" y="528230"/>
            <a:ext cx="10991154" cy="5221493"/>
          </a:xfrm>
          <a:prstGeom prst="rect">
            <a:avLst/>
          </a:prstGeom>
        </p:spPr>
      </p:pic>
      <p:cxnSp>
        <p:nvCxnSpPr>
          <p:cNvPr id="22" name="Straight Connector 21">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14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E24A1-2BA8-4493-9315-2E9D4BED2A3C}"/>
              </a:ext>
            </a:extLst>
          </p:cNvPr>
          <p:cNvSpPr>
            <a:spLocks noGrp="1"/>
          </p:cNvSpPr>
          <p:nvPr>
            <p:ph type="title"/>
          </p:nvPr>
        </p:nvSpPr>
        <p:spPr/>
        <p:txBody>
          <a:bodyPr/>
          <a:lstStyle/>
          <a:p>
            <a:r>
              <a:rPr lang="de-DE" dirty="0"/>
              <a:t>Formen digitaler Hauptversammlungen</a:t>
            </a:r>
          </a:p>
        </p:txBody>
      </p:sp>
      <p:sp>
        <p:nvSpPr>
          <p:cNvPr id="3" name="Inhaltsplatzhalter 2">
            <a:extLst>
              <a:ext uri="{FF2B5EF4-FFF2-40B4-BE49-F238E27FC236}">
                <a16:creationId xmlns:a16="http://schemas.microsoft.com/office/drawing/2014/main" id="{3021CF9C-2C45-4615-8CA9-EE948E3B1361}"/>
              </a:ext>
            </a:extLst>
          </p:cNvPr>
          <p:cNvSpPr>
            <a:spLocks noGrp="1"/>
          </p:cNvSpPr>
          <p:nvPr>
            <p:ph idx="1"/>
          </p:nvPr>
        </p:nvSpPr>
        <p:spPr>
          <a:xfrm>
            <a:off x="838200" y="1690688"/>
            <a:ext cx="10515600" cy="4351338"/>
          </a:xfrm>
        </p:spPr>
        <p:txBody>
          <a:bodyPr/>
          <a:lstStyle/>
          <a:p>
            <a:r>
              <a:rPr lang="de-DE" dirty="0"/>
              <a:t>Online HV </a:t>
            </a:r>
          </a:p>
          <a:p>
            <a:pPr lvl="1"/>
            <a:r>
              <a:rPr lang="de-DE" dirty="0"/>
              <a:t>Hybridmodell: Präsenz und Zuschaltung</a:t>
            </a:r>
          </a:p>
          <a:p>
            <a:pPr lvl="1"/>
            <a:r>
              <a:rPr lang="de-DE" dirty="0"/>
              <a:t>§  118 I 2 AktG, § 1 I COVIG</a:t>
            </a:r>
          </a:p>
          <a:p>
            <a:r>
              <a:rPr lang="de-DE" dirty="0"/>
              <a:t>Virtuelle HV </a:t>
            </a:r>
          </a:p>
          <a:p>
            <a:pPr lvl="1"/>
            <a:r>
              <a:rPr lang="de-DE" dirty="0"/>
              <a:t>VHV: ohne Aktionäre</a:t>
            </a:r>
          </a:p>
          <a:p>
            <a:pPr lvl="1"/>
            <a:r>
              <a:rPr lang="de-DE" dirty="0"/>
              <a:t>§ 1 II COVIG</a:t>
            </a:r>
          </a:p>
          <a:p>
            <a:pPr lvl="1"/>
            <a:endParaRPr lang="de-DE" dirty="0"/>
          </a:p>
        </p:txBody>
      </p:sp>
    </p:spTree>
    <p:extLst>
      <p:ext uri="{BB962C8B-B14F-4D97-AF65-F5344CB8AC3E}">
        <p14:creationId xmlns:p14="http://schemas.microsoft.com/office/powerpoint/2010/main" val="371901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AFCC2-2F7B-4A7E-AF41-7729ADC8977B}"/>
              </a:ext>
            </a:extLst>
          </p:cNvPr>
          <p:cNvSpPr>
            <a:spLocks noGrp="1"/>
          </p:cNvSpPr>
          <p:nvPr>
            <p:ph type="title"/>
          </p:nvPr>
        </p:nvSpPr>
        <p:spPr/>
        <p:txBody>
          <a:bodyPr/>
          <a:lstStyle/>
          <a:p>
            <a:r>
              <a:rPr lang="de-DE" dirty="0"/>
              <a:t>§ 118 I 2, II AktG</a:t>
            </a:r>
          </a:p>
        </p:txBody>
      </p:sp>
      <p:sp>
        <p:nvSpPr>
          <p:cNvPr id="3" name="Inhaltsplatzhalter 2">
            <a:extLst>
              <a:ext uri="{FF2B5EF4-FFF2-40B4-BE49-F238E27FC236}">
                <a16:creationId xmlns:a16="http://schemas.microsoft.com/office/drawing/2014/main" id="{7AB0D5A7-EAA4-4DE3-9ABD-11AB9FD79C44}"/>
              </a:ext>
            </a:extLst>
          </p:cNvPr>
          <p:cNvSpPr>
            <a:spLocks noGrp="1"/>
          </p:cNvSpPr>
          <p:nvPr>
            <p:ph idx="1"/>
          </p:nvPr>
        </p:nvSpPr>
        <p:spPr/>
        <p:txBody>
          <a:bodyPr/>
          <a:lstStyle/>
          <a:p>
            <a:pPr marL="0" indent="0">
              <a:buNone/>
            </a:pPr>
            <a:r>
              <a:rPr lang="de-DE" dirty="0"/>
              <a:t>Die Satzung kann vorsehen oder den Vorstand dazu ermächtigen vorzusehen, dass die Aktionäre an der Hauptversammlung auch </a:t>
            </a:r>
            <a:r>
              <a:rPr lang="de-DE" b="1" dirty="0"/>
              <a:t>ohne Anwesenheit</a:t>
            </a:r>
            <a:r>
              <a:rPr lang="de-DE" dirty="0"/>
              <a:t> an deren Ort und ohne einen Bevollmächtigten </a:t>
            </a:r>
            <a:r>
              <a:rPr lang="de-DE" b="1" dirty="0"/>
              <a:t>teilnehmen</a:t>
            </a:r>
            <a:r>
              <a:rPr lang="de-DE" dirty="0"/>
              <a:t> und sämtliche oder einzelne ihrer </a:t>
            </a:r>
            <a:r>
              <a:rPr lang="de-DE" b="1" dirty="0"/>
              <a:t>Rechte</a:t>
            </a:r>
            <a:r>
              <a:rPr lang="de-DE" dirty="0"/>
              <a:t> ganz oder teilweise </a:t>
            </a:r>
            <a:r>
              <a:rPr lang="de-DE" b="1" dirty="0"/>
              <a:t>im Wege elektronischer Kommunikation </a:t>
            </a:r>
            <a:r>
              <a:rPr lang="de-DE" dirty="0"/>
              <a:t>ausüben können. </a:t>
            </a:r>
          </a:p>
          <a:p>
            <a:pPr marL="0" indent="0">
              <a:buNone/>
            </a:pPr>
            <a:endParaRPr lang="de-DE" dirty="0"/>
          </a:p>
          <a:p>
            <a:pPr marL="0" indent="0">
              <a:buNone/>
            </a:pPr>
            <a:r>
              <a:rPr lang="de-DE" dirty="0"/>
              <a:t>Die Satzung kann vorsehen oder den Vorstand dazu ermächtigen vorzusehen, dass Aktionäre ihre Stimmen, auch </a:t>
            </a:r>
            <a:r>
              <a:rPr lang="de-DE" b="1" dirty="0"/>
              <a:t>ohne</a:t>
            </a:r>
            <a:r>
              <a:rPr lang="de-DE" dirty="0"/>
              <a:t> an der Versammlung </a:t>
            </a:r>
            <a:r>
              <a:rPr lang="de-DE" b="1" dirty="0"/>
              <a:t>teilzunehmen</a:t>
            </a:r>
            <a:r>
              <a:rPr lang="de-DE" dirty="0"/>
              <a:t>, schriftlich oder </a:t>
            </a:r>
            <a:r>
              <a:rPr lang="de-DE" b="1" dirty="0"/>
              <a:t>im Wege elektronischer Kommunikation abgeben dürfen (Briefwahl)</a:t>
            </a:r>
            <a:r>
              <a:rPr lang="de-DE" dirty="0"/>
              <a:t>. </a:t>
            </a:r>
          </a:p>
          <a:p>
            <a:pPr marL="0" indent="0">
              <a:buNone/>
            </a:pPr>
            <a:endParaRPr lang="de-DE" dirty="0"/>
          </a:p>
        </p:txBody>
      </p:sp>
    </p:spTree>
    <p:extLst>
      <p:ext uri="{BB962C8B-B14F-4D97-AF65-F5344CB8AC3E}">
        <p14:creationId xmlns:p14="http://schemas.microsoft.com/office/powerpoint/2010/main" val="243308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6EB40-51F1-4B90-AEDA-EEB32C1E1349}"/>
              </a:ext>
            </a:extLst>
          </p:cNvPr>
          <p:cNvSpPr>
            <a:spLocks noGrp="1"/>
          </p:cNvSpPr>
          <p:nvPr>
            <p:ph type="title"/>
          </p:nvPr>
        </p:nvSpPr>
        <p:spPr/>
        <p:txBody>
          <a:bodyPr/>
          <a:lstStyle/>
          <a:p>
            <a:r>
              <a:rPr lang="de-DE" dirty="0"/>
              <a:t>§ 1 II COVIG</a:t>
            </a:r>
          </a:p>
        </p:txBody>
      </p:sp>
      <p:pic>
        <p:nvPicPr>
          <p:cNvPr id="4" name="Inhaltsplatzhalter 3">
            <a:extLst>
              <a:ext uri="{FF2B5EF4-FFF2-40B4-BE49-F238E27FC236}">
                <a16:creationId xmlns:a16="http://schemas.microsoft.com/office/drawing/2014/main" id="{9A72EC8F-CFB4-4950-ADB6-B7E0C3519AA6}"/>
              </a:ext>
            </a:extLst>
          </p:cNvPr>
          <p:cNvPicPr>
            <a:picLocks noGrp="1" noChangeAspect="1"/>
          </p:cNvPicPr>
          <p:nvPr>
            <p:ph idx="1"/>
          </p:nvPr>
        </p:nvPicPr>
        <p:blipFill>
          <a:blip r:embed="rId3"/>
          <a:stretch>
            <a:fillRect/>
          </a:stretch>
        </p:blipFill>
        <p:spPr>
          <a:xfrm>
            <a:off x="1484027" y="1690688"/>
            <a:ext cx="8030640" cy="4824733"/>
          </a:xfrm>
          <a:prstGeom prst="rect">
            <a:avLst/>
          </a:prstGeom>
        </p:spPr>
      </p:pic>
    </p:spTree>
    <p:extLst>
      <p:ext uri="{BB962C8B-B14F-4D97-AF65-F5344CB8AC3E}">
        <p14:creationId xmlns:p14="http://schemas.microsoft.com/office/powerpoint/2010/main" val="129450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C823A-11E0-43A5-BA45-2E1377ED7263}"/>
              </a:ext>
            </a:extLst>
          </p:cNvPr>
          <p:cNvSpPr>
            <a:spLocks noGrp="1"/>
          </p:cNvSpPr>
          <p:nvPr>
            <p:ph type="title"/>
          </p:nvPr>
        </p:nvSpPr>
        <p:spPr/>
        <p:txBody>
          <a:bodyPr/>
          <a:lstStyle/>
          <a:p>
            <a:r>
              <a:rPr lang="de-DE" b="1" dirty="0"/>
              <a:t>Übersicht</a:t>
            </a:r>
          </a:p>
        </p:txBody>
      </p:sp>
      <p:sp>
        <p:nvSpPr>
          <p:cNvPr id="3" name="Inhaltsplatzhalter 2">
            <a:extLst>
              <a:ext uri="{FF2B5EF4-FFF2-40B4-BE49-F238E27FC236}">
                <a16:creationId xmlns:a16="http://schemas.microsoft.com/office/drawing/2014/main" id="{EF8F76A5-636F-494D-B9DB-C7B23DA6DB78}"/>
              </a:ext>
            </a:extLst>
          </p:cNvPr>
          <p:cNvSpPr>
            <a:spLocks noGrp="1"/>
          </p:cNvSpPr>
          <p:nvPr>
            <p:ph idx="1"/>
          </p:nvPr>
        </p:nvSpPr>
        <p:spPr/>
        <p:txBody>
          <a:bodyPr/>
          <a:lstStyle/>
          <a:p>
            <a:pPr marL="514350" indent="-514350">
              <a:buFont typeface="+mj-lt"/>
              <a:buAutoNum type="arabicPeriod"/>
            </a:pPr>
            <a:r>
              <a:rPr lang="de-DE" dirty="0"/>
              <a:t>„Geschichte“ der VHV</a:t>
            </a:r>
          </a:p>
          <a:p>
            <a:pPr marL="514350" indent="-514350">
              <a:buFont typeface="+mj-lt"/>
              <a:buAutoNum type="arabicPeriod"/>
            </a:pPr>
            <a:r>
              <a:rPr lang="de-DE" dirty="0"/>
              <a:t>Praxis der VHV</a:t>
            </a:r>
          </a:p>
          <a:p>
            <a:pPr marL="514350" indent="-514350">
              <a:buFont typeface="+mj-lt"/>
              <a:buAutoNum type="arabicPeriod"/>
            </a:pPr>
            <a:r>
              <a:rPr lang="de-DE" dirty="0"/>
              <a:t>Probleme der VHV</a:t>
            </a:r>
          </a:p>
          <a:p>
            <a:pPr marL="514350" indent="-514350">
              <a:buFont typeface="+mj-lt"/>
              <a:buAutoNum type="arabicPeriod"/>
            </a:pPr>
            <a:r>
              <a:rPr lang="de-DE" dirty="0"/>
              <a:t>Zukunft der VHV</a:t>
            </a:r>
          </a:p>
        </p:txBody>
      </p:sp>
    </p:spTree>
    <p:extLst>
      <p:ext uri="{BB962C8B-B14F-4D97-AF65-F5344CB8AC3E}">
        <p14:creationId xmlns:p14="http://schemas.microsoft.com/office/powerpoint/2010/main" val="69931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4B10C-7131-4D95-8FBE-DB0D2C7CF357}"/>
              </a:ext>
            </a:extLst>
          </p:cNvPr>
          <p:cNvSpPr>
            <a:spLocks noGrp="1"/>
          </p:cNvSpPr>
          <p:nvPr>
            <p:ph type="title"/>
          </p:nvPr>
        </p:nvSpPr>
        <p:spPr/>
        <p:txBody>
          <a:bodyPr/>
          <a:lstStyle/>
          <a:p>
            <a:r>
              <a:rPr lang="de-DE" dirty="0"/>
              <a:t>1. „Geschichte“ der </a:t>
            </a:r>
            <a:r>
              <a:rPr lang="de-DE" u="sng" dirty="0"/>
              <a:t>V</a:t>
            </a:r>
            <a:r>
              <a:rPr lang="de-DE" dirty="0"/>
              <a:t>HV</a:t>
            </a:r>
          </a:p>
        </p:txBody>
      </p:sp>
      <p:sp>
        <p:nvSpPr>
          <p:cNvPr id="3" name="Inhaltsplatzhalter 2">
            <a:extLst>
              <a:ext uri="{FF2B5EF4-FFF2-40B4-BE49-F238E27FC236}">
                <a16:creationId xmlns:a16="http://schemas.microsoft.com/office/drawing/2014/main" id="{D81E0BA8-A614-4299-9868-446F18E2D617}"/>
              </a:ext>
            </a:extLst>
          </p:cNvPr>
          <p:cNvSpPr>
            <a:spLocks noGrp="1"/>
          </p:cNvSpPr>
          <p:nvPr>
            <p:ph idx="1"/>
          </p:nvPr>
        </p:nvSpPr>
        <p:spPr/>
        <p:txBody>
          <a:bodyPr/>
          <a:lstStyle/>
          <a:p>
            <a:r>
              <a:rPr lang="de-DE" dirty="0"/>
              <a:t>Nur die letzte Märzwoche 2020</a:t>
            </a:r>
          </a:p>
          <a:p>
            <a:r>
              <a:rPr lang="de-DE" dirty="0"/>
              <a:t>Fraktionsentwurf Koalitionsparteien / Formulierungshilfe BMJV</a:t>
            </a:r>
          </a:p>
          <a:p>
            <a:r>
              <a:rPr lang="de-DE" dirty="0"/>
              <a:t>Wissenschaftliche Vorarbeiten </a:t>
            </a:r>
          </a:p>
          <a:p>
            <a:pPr lvl="1"/>
            <a:r>
              <a:rPr lang="de-DE" dirty="0"/>
              <a:t>... seit den neunziger Jahren</a:t>
            </a:r>
          </a:p>
          <a:p>
            <a:r>
              <a:rPr lang="de-DE" dirty="0"/>
              <a:t>Gesetzgeberische Vorarbeiten</a:t>
            </a:r>
          </a:p>
          <a:p>
            <a:pPr lvl="1"/>
            <a:r>
              <a:rPr lang="de-DE" dirty="0"/>
              <a:t>... seit ca. 2000, v.a. 2009 (ARUG I)</a:t>
            </a:r>
          </a:p>
        </p:txBody>
      </p:sp>
    </p:spTree>
    <p:extLst>
      <p:ext uri="{BB962C8B-B14F-4D97-AF65-F5344CB8AC3E}">
        <p14:creationId xmlns:p14="http://schemas.microsoft.com/office/powerpoint/2010/main" val="240035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nhaltsplatzhalter 3">
            <a:extLst>
              <a:ext uri="{FF2B5EF4-FFF2-40B4-BE49-F238E27FC236}">
                <a16:creationId xmlns:a16="http://schemas.microsoft.com/office/drawing/2014/main" id="{88681035-B36C-4566-AFA5-F20637418F1F}"/>
              </a:ext>
            </a:extLst>
          </p:cNvPr>
          <p:cNvPicPr>
            <a:picLocks noGrp="1" noChangeAspect="1"/>
          </p:cNvPicPr>
          <p:nvPr>
            <p:ph idx="1"/>
          </p:nvPr>
        </p:nvPicPr>
        <p:blipFill rotWithShape="1">
          <a:blip r:embed="rId2"/>
          <a:srcRect l="1760"/>
          <a:stretch/>
        </p:blipFill>
        <p:spPr>
          <a:xfrm>
            <a:off x="20" y="1282"/>
            <a:ext cx="12191980" cy="6856718"/>
          </a:xfrm>
          <a:prstGeom prst="rect">
            <a:avLst/>
          </a:prstGeom>
        </p:spPr>
      </p:pic>
    </p:spTree>
    <p:extLst>
      <p:ext uri="{BB962C8B-B14F-4D97-AF65-F5344CB8AC3E}">
        <p14:creationId xmlns:p14="http://schemas.microsoft.com/office/powerpoint/2010/main" val="150690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B2840-8AE3-4B3F-8D26-F7DEE040B8DD}"/>
              </a:ext>
            </a:extLst>
          </p:cNvPr>
          <p:cNvSpPr>
            <a:spLocks noGrp="1"/>
          </p:cNvSpPr>
          <p:nvPr>
            <p:ph type="title"/>
          </p:nvPr>
        </p:nvSpPr>
        <p:spPr/>
        <p:txBody>
          <a:bodyPr/>
          <a:lstStyle/>
          <a:p>
            <a:r>
              <a:rPr lang="de-DE" dirty="0"/>
              <a:t>2. Praxis der VHV</a:t>
            </a:r>
          </a:p>
        </p:txBody>
      </p:sp>
      <p:sp>
        <p:nvSpPr>
          <p:cNvPr id="3" name="Inhaltsplatzhalter 2">
            <a:extLst>
              <a:ext uri="{FF2B5EF4-FFF2-40B4-BE49-F238E27FC236}">
                <a16:creationId xmlns:a16="http://schemas.microsoft.com/office/drawing/2014/main" id="{E56F4D50-20D0-4EA0-B42D-086CC7C6FE4D}"/>
              </a:ext>
            </a:extLst>
          </p:cNvPr>
          <p:cNvSpPr>
            <a:spLocks noGrp="1"/>
          </p:cNvSpPr>
          <p:nvPr>
            <p:ph idx="1"/>
          </p:nvPr>
        </p:nvSpPr>
        <p:spPr/>
        <p:txBody>
          <a:bodyPr/>
          <a:lstStyle/>
          <a:p>
            <a:r>
              <a:rPr lang="de-DE" dirty="0"/>
              <a:t>Schnelle Umstellung durch börsennotierte AG</a:t>
            </a:r>
          </a:p>
          <a:p>
            <a:pPr lvl="1"/>
            <a:r>
              <a:rPr lang="de-DE" dirty="0"/>
              <a:t>Aktionärsvereinigung: Verschiebung auf den Herbst (?)</a:t>
            </a:r>
          </a:p>
          <a:p>
            <a:r>
              <a:rPr lang="de-DE" dirty="0"/>
              <a:t>Durchführung: </a:t>
            </a:r>
          </a:p>
          <a:p>
            <a:pPr lvl="1"/>
            <a:r>
              <a:rPr lang="de-DE" dirty="0"/>
              <a:t>Adaption der Präsenz-HV</a:t>
            </a:r>
          </a:p>
          <a:p>
            <a:pPr lvl="1"/>
            <a:r>
              <a:rPr lang="de-DE" dirty="0"/>
              <a:t>Neue Elemente</a:t>
            </a:r>
          </a:p>
          <a:p>
            <a:r>
              <a:rPr lang="de-DE" dirty="0"/>
              <a:t>Im Dunkeln: börsenferne AG</a:t>
            </a:r>
          </a:p>
          <a:p>
            <a:endParaRPr lang="de-DE" dirty="0"/>
          </a:p>
        </p:txBody>
      </p:sp>
    </p:spTree>
    <p:extLst>
      <p:ext uri="{BB962C8B-B14F-4D97-AF65-F5344CB8AC3E}">
        <p14:creationId xmlns:p14="http://schemas.microsoft.com/office/powerpoint/2010/main" val="323231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Inhaltsplatzhalter 3">
            <a:extLst>
              <a:ext uri="{FF2B5EF4-FFF2-40B4-BE49-F238E27FC236}">
                <a16:creationId xmlns:a16="http://schemas.microsoft.com/office/drawing/2014/main" id="{45300845-E508-4C01-AC15-88737FB062DE}"/>
              </a:ext>
            </a:extLst>
          </p:cNvPr>
          <p:cNvPicPr>
            <a:picLocks noGrp="1" noChangeAspect="1"/>
          </p:cNvPicPr>
          <p:nvPr>
            <p:ph idx="1"/>
          </p:nvPr>
        </p:nvPicPr>
        <p:blipFill rotWithShape="1">
          <a:blip r:embed="rId2"/>
          <a:srcRect l="12545" r="21894" b="1"/>
          <a:stretch/>
        </p:blipFill>
        <p:spPr>
          <a:xfrm rot="21480000">
            <a:off x="1137837" y="1003258"/>
            <a:ext cx="9916327" cy="4764396"/>
          </a:xfrm>
          <a:prstGeom prst="rect">
            <a:avLst/>
          </a:prstGeom>
        </p:spPr>
      </p:pic>
    </p:spTree>
    <p:extLst>
      <p:ext uri="{BB962C8B-B14F-4D97-AF65-F5344CB8AC3E}">
        <p14:creationId xmlns:p14="http://schemas.microsoft.com/office/powerpoint/2010/main" val="38355886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2369</Words>
  <Application>Microsoft Office PowerPoint</Application>
  <PresentationFormat>Breitbild</PresentationFormat>
  <Paragraphs>144</Paragraphs>
  <Slides>19</Slides>
  <Notes>12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AdvOT9ae51c1c.B</vt:lpstr>
      <vt:lpstr>Arial</vt:lpstr>
      <vt:lpstr>Calibri</vt:lpstr>
      <vt:lpstr>Calibri Light</vt:lpstr>
      <vt:lpstr>Impact</vt:lpstr>
      <vt:lpstr>Verdana</vt:lpstr>
      <vt:lpstr>Office</vt:lpstr>
      <vt:lpstr>Digitale Hauptversammlungen  2020</vt:lpstr>
      <vt:lpstr>Formen digitaler Hauptversammlungen</vt:lpstr>
      <vt:lpstr>§ 118 I 2, II AktG</vt:lpstr>
      <vt:lpstr>§ 1 II COVIG</vt:lpstr>
      <vt:lpstr>Übersicht</vt:lpstr>
      <vt:lpstr>1. „Geschichte“ der VHV</vt:lpstr>
      <vt:lpstr>PowerPoint-Präsentation</vt:lpstr>
      <vt:lpstr>2. Praxis der VHV</vt:lpstr>
      <vt:lpstr>PowerPoint-Präsentation</vt:lpstr>
      <vt:lpstr>3. Probleme der VHV</vt:lpstr>
      <vt:lpstr>3.1. Ort</vt:lpstr>
      <vt:lpstr>3.2. Teilnahme / Teilhabe</vt:lpstr>
      <vt:lpstr>3.3. Gegenanträge</vt:lpstr>
      <vt:lpstr>3.4. Auskunft</vt:lpstr>
      <vt:lpstr>Art. 9 Aktionärsrechte-Richtlinie </vt:lpstr>
      <vt:lpstr>3.5. Anfechtung</vt:lpstr>
      <vt:lpstr>4. Zukunft der VHV (1)</vt:lpstr>
      <vt:lpstr>4. Zukunft der VHV (2)</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Digitale Hauptversammlungen  2020</dc:title>
  <dc:creator>Ulrich Noack</dc:creator>
  <cp:lastModifiedBy>Ulrich Noack</cp:lastModifiedBy>
  <cp:revision>1</cp:revision>
  <dcterms:created xsi:type="dcterms:W3CDTF">2020-07-02T08:24:39Z</dcterms:created>
  <dcterms:modified xsi:type="dcterms:W3CDTF">2020-07-03T07:16:20Z</dcterms:modified>
</cp:coreProperties>
</file>