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5" r:id="rId6"/>
    <p:sldId id="266" r:id="rId7"/>
    <p:sldId id="298" r:id="rId8"/>
    <p:sldId id="274" r:id="rId9"/>
    <p:sldId id="267" r:id="rId10"/>
    <p:sldId id="271" r:id="rId11"/>
    <p:sldId id="272" r:id="rId12"/>
    <p:sldId id="301" r:id="rId13"/>
    <p:sldId id="282" r:id="rId14"/>
    <p:sldId id="302" r:id="rId15"/>
    <p:sldId id="297" r:id="rId16"/>
    <p:sldId id="303" r:id="rId17"/>
    <p:sldId id="304" r:id="rId18"/>
    <p:sldId id="305" r:id="rId19"/>
    <p:sldId id="275" r:id="rId20"/>
    <p:sldId id="278" r:id="rId21"/>
    <p:sldId id="277" r:id="rId22"/>
    <p:sldId id="280" r:id="rId23"/>
    <p:sldId id="276" r:id="rId24"/>
    <p:sldId id="279" r:id="rId25"/>
    <p:sldId id="258" r:id="rId26"/>
    <p:sldId id="259" r:id="rId27"/>
    <p:sldId id="260" r:id="rId28"/>
    <p:sldId id="263" r:id="rId29"/>
    <p:sldId id="262" r:id="rId30"/>
    <p:sldId id="264" r:id="rId31"/>
    <p:sldId id="281" r:id="rId32"/>
    <p:sldId id="284" r:id="rId33"/>
    <p:sldId id="287" r:id="rId34"/>
    <p:sldId id="286" r:id="rId35"/>
    <p:sldId id="288" r:id="rId36"/>
    <p:sldId id="290" r:id="rId37"/>
    <p:sldId id="289" r:id="rId38"/>
    <p:sldId id="285" r:id="rId39"/>
    <p:sldId id="291" r:id="rId40"/>
    <p:sldId id="292" r:id="rId41"/>
    <p:sldId id="293" r:id="rId42"/>
    <p:sldId id="294" r:id="rId43"/>
    <p:sldId id="295" r:id="rId44"/>
    <p:sldId id="296" r:id="rId45"/>
    <p:sldId id="306" r:id="rId46"/>
    <p:sldId id="307" r:id="rId47"/>
    <p:sldId id="308"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7FBAB02-4F71-4FFC-84DD-8A61C05B5AAE}">
          <p14:sldIdLst>
            <p14:sldId id="256"/>
            <p14:sldId id="265"/>
            <p14:sldId id="266"/>
            <p14:sldId id="298"/>
            <p14:sldId id="274"/>
            <p14:sldId id="267"/>
            <p14:sldId id="271"/>
            <p14:sldId id="272"/>
            <p14:sldId id="301"/>
            <p14:sldId id="282"/>
            <p14:sldId id="302"/>
            <p14:sldId id="297"/>
            <p14:sldId id="303"/>
            <p14:sldId id="304"/>
            <p14:sldId id="305"/>
            <p14:sldId id="275"/>
            <p14:sldId id="278"/>
            <p14:sldId id="277"/>
            <p14:sldId id="280"/>
            <p14:sldId id="276"/>
            <p14:sldId id="279"/>
            <p14:sldId id="258"/>
            <p14:sldId id="259"/>
            <p14:sldId id="260"/>
            <p14:sldId id="263"/>
            <p14:sldId id="262"/>
            <p14:sldId id="264"/>
            <p14:sldId id="281"/>
            <p14:sldId id="284"/>
            <p14:sldId id="287"/>
            <p14:sldId id="286"/>
            <p14:sldId id="288"/>
            <p14:sldId id="290"/>
            <p14:sldId id="289"/>
            <p14:sldId id="285"/>
            <p14:sldId id="291"/>
            <p14:sldId id="292"/>
            <p14:sldId id="293"/>
            <p14:sldId id="294"/>
            <p14:sldId id="295"/>
            <p14:sldId id="296"/>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F2B497D-5B38-4223-8887-D4C11C3CE540}" type="datetimeFigureOut">
              <a:rPr lang="de-DE" smtClean="0"/>
              <a:t>14.04.2016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74665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F2B497D-5B38-4223-8887-D4C11C3CE540}" type="datetimeFigureOut">
              <a:rPr lang="de-DE" smtClean="0"/>
              <a:t>14.04.2016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36081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F2B497D-5B38-4223-8887-D4C11C3CE540}" type="datetimeFigureOut">
              <a:rPr lang="de-DE" smtClean="0"/>
              <a:t>14.04.2016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278671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46B4AC8-A618-43D0-AE72-B30905211E76}"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4C7F77-1EFE-4C67-BD30-E61F9642E3CB}"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19611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B3FA936-7764-42EA-80D6-16C65567BFB3}"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8F46C5-88E9-4FA7-A481-8A5A59FADD0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59343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80F2348C-C86C-4A33-8D15-6816182E78B4}"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C2E32C-E6FA-48AB-8EA7-2C4D42D4E3C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80042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646E642A-7C8B-41AA-8963-3586CF628311}"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6FABB70-693D-4891-ADB3-EC2E9E74852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28128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3F26A584-7378-4657-8B49-73F7604EE559}" type="datetimeFigureOut">
              <a:rPr lang="de-DE" altLang="de-DE">
                <a:solidFill>
                  <a:srgbClr val="000000"/>
                </a:solidFill>
              </a:rPr>
              <a:pPr>
                <a:defRPr/>
              </a:pPr>
              <a:t>14.04.2016</a:t>
            </a:fld>
            <a:endParaRPr lang="de-DE" altLang="de-D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0B3D147-037C-46B6-9B29-5AADEE5CF5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69994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3C2DFB8D-0564-421D-B4DE-7001E1224D49}" type="datetimeFigureOut">
              <a:rPr lang="de-DE" altLang="de-DE">
                <a:solidFill>
                  <a:srgbClr val="000000"/>
                </a:solidFill>
              </a:rPr>
              <a:pPr>
                <a:defRPr/>
              </a:pPr>
              <a:t>14.04.2016</a:t>
            </a:fld>
            <a:endParaRPr lang="de-DE" altLang="de-D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D1C77D5-3879-4F03-BC86-8A5F757E01C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33171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B18C9B-F7D4-409F-9DF3-5872707BA8B9}" type="datetimeFigureOut">
              <a:rPr lang="de-DE" altLang="de-DE">
                <a:solidFill>
                  <a:srgbClr val="000000"/>
                </a:solidFill>
              </a:rPr>
              <a:pPr>
                <a:defRPr/>
              </a:pPr>
              <a:t>14.04.2016</a:t>
            </a:fld>
            <a:endParaRPr lang="de-DE" altLang="de-D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82D4857-51DA-4539-A60E-85C12EC8D0D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431696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118EA1B9-1329-42A9-8012-716542592660}"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035005-D33A-4D13-A02A-19A01FD9FA79}"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15060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F2B497D-5B38-4223-8887-D4C11C3CE540}" type="datetimeFigureOut">
              <a:rPr lang="de-DE" smtClean="0"/>
              <a:t>14.04.2016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219790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539AE461-D1E8-4D0C-9DE4-AA63548423DF}"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3DE1FF-50EC-4B07-BDAF-A198CD8F5DA0}"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891218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0100E00-823A-4F69-82D6-2E1946DCDCB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4E2C6-FDF6-4E2E-95D0-22809D7DB1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6697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3BC3987-DEF5-46C3-8906-EC03AD6DA33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E726E7-9C2D-42A8-9136-C79C71776D2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467606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46B4AC8-A618-43D0-AE72-B30905211E76}"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4C7F77-1EFE-4C67-BD30-E61F9642E3CB}"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3832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B3FA936-7764-42EA-80D6-16C65567BFB3}"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8F46C5-88E9-4FA7-A481-8A5A59FADD0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041919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80F2348C-C86C-4A33-8D15-6816182E78B4}"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C2E32C-E6FA-48AB-8EA7-2C4D42D4E3C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612922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646E642A-7C8B-41AA-8963-3586CF628311}"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6FABB70-693D-4891-ADB3-EC2E9E74852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720554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3F26A584-7378-4657-8B49-73F7604EE559}" type="datetimeFigureOut">
              <a:rPr lang="de-DE" altLang="de-DE">
                <a:solidFill>
                  <a:srgbClr val="000000"/>
                </a:solidFill>
              </a:rPr>
              <a:pPr>
                <a:defRPr/>
              </a:pPr>
              <a:t>14.04.2016</a:t>
            </a:fld>
            <a:endParaRPr lang="de-DE" altLang="de-D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0B3D147-037C-46B6-9B29-5AADEE5CF5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836396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3C2DFB8D-0564-421D-B4DE-7001E1224D49}" type="datetimeFigureOut">
              <a:rPr lang="de-DE" altLang="de-DE">
                <a:solidFill>
                  <a:srgbClr val="000000"/>
                </a:solidFill>
              </a:rPr>
              <a:pPr>
                <a:defRPr/>
              </a:pPr>
              <a:t>14.04.2016</a:t>
            </a:fld>
            <a:endParaRPr lang="de-DE" altLang="de-D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D1C77D5-3879-4F03-BC86-8A5F757E01C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2004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B18C9B-F7D4-409F-9DF3-5872707BA8B9}" type="datetimeFigureOut">
              <a:rPr lang="de-DE" altLang="de-DE">
                <a:solidFill>
                  <a:srgbClr val="000000"/>
                </a:solidFill>
              </a:rPr>
              <a:pPr>
                <a:defRPr/>
              </a:pPr>
              <a:t>14.04.2016</a:t>
            </a:fld>
            <a:endParaRPr lang="de-DE" altLang="de-D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82D4857-51DA-4539-A60E-85C12EC8D0D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51498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F2B497D-5B38-4223-8887-D4C11C3CE540}" type="datetimeFigureOut">
              <a:rPr lang="de-DE" smtClean="0"/>
              <a:t>14.04.2016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395716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118EA1B9-1329-42A9-8012-716542592660}"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035005-D33A-4D13-A02A-19A01FD9FA79}"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370376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539AE461-D1E8-4D0C-9DE4-AA63548423DF}"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3DE1FF-50EC-4B07-BDAF-A198CD8F5DA0}"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667768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0100E00-823A-4F69-82D6-2E1946DCDCB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4E2C6-FDF6-4E2E-95D0-22809D7DB1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079365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3BC3987-DEF5-46C3-8906-EC03AD6DA33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E726E7-9C2D-42A8-9136-C79C71776D2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06708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46B4AC8-A618-43D0-AE72-B30905211E76}"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4C7F77-1EFE-4C67-BD30-E61F9642E3CB}"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474669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B3FA936-7764-42EA-80D6-16C65567BFB3}"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8F46C5-88E9-4FA7-A481-8A5A59FADD0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503697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80F2348C-C86C-4A33-8D15-6816182E78B4}"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C2E32C-E6FA-48AB-8EA7-2C4D42D4E3C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40143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646E642A-7C8B-41AA-8963-3586CF628311}"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6FABB70-693D-4891-ADB3-EC2E9E74852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02547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3F26A584-7378-4657-8B49-73F7604EE559}" type="datetimeFigureOut">
              <a:rPr lang="de-DE" altLang="de-DE">
                <a:solidFill>
                  <a:srgbClr val="000000"/>
                </a:solidFill>
              </a:rPr>
              <a:pPr>
                <a:defRPr/>
              </a:pPr>
              <a:t>14.04.2016</a:t>
            </a:fld>
            <a:endParaRPr lang="de-DE" altLang="de-D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0B3D147-037C-46B6-9B29-5AADEE5CF5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67406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3C2DFB8D-0564-421D-B4DE-7001E1224D49}" type="datetimeFigureOut">
              <a:rPr lang="de-DE" altLang="de-DE">
                <a:solidFill>
                  <a:srgbClr val="000000"/>
                </a:solidFill>
              </a:rPr>
              <a:pPr>
                <a:defRPr/>
              </a:pPr>
              <a:t>14.04.2016</a:t>
            </a:fld>
            <a:endParaRPr lang="de-DE" altLang="de-D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D1C77D5-3879-4F03-BC86-8A5F757E01C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00951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F2B497D-5B38-4223-8887-D4C11C3CE540}" type="datetimeFigureOut">
              <a:rPr lang="de-DE" smtClean="0"/>
              <a:t>14.04.2016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609039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B18C9B-F7D4-409F-9DF3-5872707BA8B9}" type="datetimeFigureOut">
              <a:rPr lang="de-DE" altLang="de-DE">
                <a:solidFill>
                  <a:srgbClr val="000000"/>
                </a:solidFill>
              </a:rPr>
              <a:pPr>
                <a:defRPr/>
              </a:pPr>
              <a:t>14.04.2016</a:t>
            </a:fld>
            <a:endParaRPr lang="de-DE" altLang="de-D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82D4857-51DA-4539-A60E-85C12EC8D0D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217815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118EA1B9-1329-42A9-8012-716542592660}"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035005-D33A-4D13-A02A-19A01FD9FA79}"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336669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539AE461-D1E8-4D0C-9DE4-AA63548423DF}" type="datetimeFigureOut">
              <a:rPr lang="de-DE" altLang="de-DE">
                <a:solidFill>
                  <a:srgbClr val="000000"/>
                </a:solidFill>
              </a:rPr>
              <a:pPr>
                <a:defRPr/>
              </a:pPr>
              <a:t>14.04.2016</a:t>
            </a:fld>
            <a:endParaRPr lang="de-DE" altLang="de-D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3DE1FF-50EC-4B07-BDAF-A198CD8F5DA0}"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25119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0100E00-823A-4F69-82D6-2E1946DCDCB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54E2C6-FDF6-4E2E-95D0-22809D7DB18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71637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3BC3987-DEF5-46C3-8906-EC03AD6DA339}" type="datetimeFigureOut">
              <a:rPr lang="de-DE" altLang="de-DE">
                <a:solidFill>
                  <a:srgbClr val="000000"/>
                </a:solidFill>
              </a:rPr>
              <a:pPr>
                <a:defRPr/>
              </a:pPr>
              <a:t>14.04.2016</a:t>
            </a:fld>
            <a:endParaRPr lang="de-DE" altLang="de-D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E726E7-9C2D-42A8-9136-C79C71776D2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11537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F2B497D-5B38-4223-8887-D4C11C3CE540}" type="datetimeFigureOut">
              <a:rPr lang="de-DE" smtClean="0"/>
              <a:t>14.04.2016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37380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F2B497D-5B38-4223-8887-D4C11C3CE540}" type="datetimeFigureOut">
              <a:rPr lang="de-DE" smtClean="0"/>
              <a:t>14.04.2016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21202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F2B497D-5B38-4223-8887-D4C11C3CE540}" type="datetimeFigureOut">
              <a:rPr lang="de-DE" smtClean="0"/>
              <a:t>14.04.2016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48231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F2B497D-5B38-4223-8887-D4C11C3CE540}" type="datetimeFigureOut">
              <a:rPr lang="de-DE" smtClean="0"/>
              <a:t>14.04.2016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169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F2B497D-5B38-4223-8887-D4C11C3CE540}" type="datetimeFigureOut">
              <a:rPr lang="de-DE" smtClean="0"/>
              <a:t>14.04.2016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24D32D-E3EE-401B-9AF3-79C62A44C953}" type="slidenum">
              <a:rPr lang="de-DE" smtClean="0"/>
              <a:t>‹Nr.›</a:t>
            </a:fld>
            <a:endParaRPr lang="de-DE"/>
          </a:p>
        </p:txBody>
      </p:sp>
    </p:spTree>
    <p:extLst>
      <p:ext uri="{BB962C8B-B14F-4D97-AF65-F5344CB8AC3E}">
        <p14:creationId xmlns:p14="http://schemas.microsoft.com/office/powerpoint/2010/main" val="186716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B497D-5B38-4223-8887-D4C11C3CE540}" type="datetimeFigureOut">
              <a:rPr lang="de-DE" smtClean="0"/>
              <a:t>14.04.2016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4D32D-E3EE-401B-9AF3-79C62A44C953}" type="slidenum">
              <a:rPr lang="de-DE" smtClean="0"/>
              <a:t>‹Nr.›</a:t>
            </a:fld>
            <a:endParaRPr lang="de-DE"/>
          </a:p>
        </p:txBody>
      </p:sp>
    </p:spTree>
    <p:extLst>
      <p:ext uri="{BB962C8B-B14F-4D97-AF65-F5344CB8AC3E}">
        <p14:creationId xmlns:p14="http://schemas.microsoft.com/office/powerpoint/2010/main" val="428282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157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BBF00F19-6421-474D-BE75-F3E8813BB8C4}" type="datetimeFigureOut">
              <a:rPr lang="de-DE" altLang="de-DE">
                <a:solidFill>
                  <a:srgbClr val="000000"/>
                </a:solidFill>
              </a:rPr>
              <a:pPr fontAlgn="base">
                <a:spcBef>
                  <a:spcPct val="0"/>
                </a:spcBef>
                <a:spcAft>
                  <a:spcPct val="0"/>
                </a:spcAft>
                <a:defRPr/>
              </a:pPr>
              <a:t>14.04.2016</a:t>
            </a:fld>
            <a:endParaRPr lang="de-DE" altLang="de-DE" dirty="0">
              <a:solidFill>
                <a:srgbClr val="000000"/>
              </a:solidFill>
            </a:endParaRPr>
          </a:p>
        </p:txBody>
      </p:sp>
      <p:sp>
        <p:nvSpPr>
          <p:cNvPr id="1157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de-DE" altLang="de-DE">
              <a:solidFill>
                <a:srgbClr val="000000"/>
              </a:solidFill>
            </a:endParaRPr>
          </a:p>
        </p:txBody>
      </p:sp>
      <p:sp>
        <p:nvSpPr>
          <p:cNvPr id="1157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F64AED41-D824-489F-B8A6-075050680FD5}" type="slidenum">
              <a:rPr lang="de-DE" altLang="de-DE" smtClean="0">
                <a:solidFill>
                  <a:srgbClr val="000000"/>
                </a:solidFill>
              </a:rPr>
              <a:pPr fontAlgn="base">
                <a:spcBef>
                  <a:spcPct val="0"/>
                </a:spcBef>
                <a:spcAft>
                  <a:spcPct val="0"/>
                </a:spcAft>
              </a:pPr>
              <a:t>‹Nr.›</a:t>
            </a:fld>
            <a:endParaRPr lang="de-DE" altLang="de-DE" smtClean="0">
              <a:solidFill>
                <a:srgbClr val="000000"/>
              </a:solidFill>
            </a:endParaRPr>
          </a:p>
        </p:txBody>
      </p:sp>
    </p:spTree>
    <p:extLst>
      <p:ext uri="{BB962C8B-B14F-4D97-AF65-F5344CB8AC3E}">
        <p14:creationId xmlns:p14="http://schemas.microsoft.com/office/powerpoint/2010/main" val="299766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157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BBF00F19-6421-474D-BE75-F3E8813BB8C4}" type="datetimeFigureOut">
              <a:rPr lang="de-DE" altLang="de-DE">
                <a:solidFill>
                  <a:srgbClr val="000000"/>
                </a:solidFill>
              </a:rPr>
              <a:pPr fontAlgn="base">
                <a:spcBef>
                  <a:spcPct val="0"/>
                </a:spcBef>
                <a:spcAft>
                  <a:spcPct val="0"/>
                </a:spcAft>
                <a:defRPr/>
              </a:pPr>
              <a:t>14.04.2016</a:t>
            </a:fld>
            <a:endParaRPr lang="de-DE" altLang="de-DE" dirty="0">
              <a:solidFill>
                <a:srgbClr val="000000"/>
              </a:solidFill>
            </a:endParaRPr>
          </a:p>
        </p:txBody>
      </p:sp>
      <p:sp>
        <p:nvSpPr>
          <p:cNvPr id="1157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de-DE" altLang="de-DE">
              <a:solidFill>
                <a:srgbClr val="000000"/>
              </a:solidFill>
            </a:endParaRPr>
          </a:p>
        </p:txBody>
      </p:sp>
      <p:sp>
        <p:nvSpPr>
          <p:cNvPr id="1157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F64AED41-D824-489F-B8A6-075050680FD5}" type="slidenum">
              <a:rPr lang="de-DE" altLang="de-DE" smtClean="0">
                <a:solidFill>
                  <a:srgbClr val="000000"/>
                </a:solidFill>
              </a:rPr>
              <a:pPr fontAlgn="base">
                <a:spcBef>
                  <a:spcPct val="0"/>
                </a:spcBef>
                <a:spcAft>
                  <a:spcPct val="0"/>
                </a:spcAft>
              </a:pPr>
              <a:t>‹Nr.›</a:t>
            </a:fld>
            <a:endParaRPr lang="de-DE" altLang="de-DE" smtClean="0">
              <a:solidFill>
                <a:srgbClr val="000000"/>
              </a:solidFill>
            </a:endParaRPr>
          </a:p>
        </p:txBody>
      </p:sp>
    </p:spTree>
    <p:extLst>
      <p:ext uri="{BB962C8B-B14F-4D97-AF65-F5344CB8AC3E}">
        <p14:creationId xmlns:p14="http://schemas.microsoft.com/office/powerpoint/2010/main" val="690270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157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fld id="{BBF00F19-6421-474D-BE75-F3E8813BB8C4}" type="datetimeFigureOut">
              <a:rPr lang="de-DE" altLang="de-DE">
                <a:solidFill>
                  <a:srgbClr val="000000"/>
                </a:solidFill>
              </a:rPr>
              <a:pPr fontAlgn="base">
                <a:spcBef>
                  <a:spcPct val="0"/>
                </a:spcBef>
                <a:spcAft>
                  <a:spcPct val="0"/>
                </a:spcAft>
                <a:defRPr/>
              </a:pPr>
              <a:t>14.04.2016</a:t>
            </a:fld>
            <a:endParaRPr lang="de-DE" altLang="de-DE" dirty="0">
              <a:solidFill>
                <a:srgbClr val="000000"/>
              </a:solidFill>
            </a:endParaRPr>
          </a:p>
        </p:txBody>
      </p:sp>
      <p:sp>
        <p:nvSpPr>
          <p:cNvPr id="1157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de-DE" altLang="de-DE">
              <a:solidFill>
                <a:srgbClr val="000000"/>
              </a:solidFill>
            </a:endParaRPr>
          </a:p>
        </p:txBody>
      </p:sp>
      <p:sp>
        <p:nvSpPr>
          <p:cNvPr id="1157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F64AED41-D824-489F-B8A6-075050680FD5}" type="slidenum">
              <a:rPr lang="de-DE" altLang="de-DE" smtClean="0">
                <a:solidFill>
                  <a:srgbClr val="000000"/>
                </a:solidFill>
              </a:rPr>
              <a:pPr fontAlgn="base">
                <a:spcBef>
                  <a:spcPct val="0"/>
                </a:spcBef>
                <a:spcAft>
                  <a:spcPct val="0"/>
                </a:spcAft>
              </a:pPr>
              <a:t>‹Nr.›</a:t>
            </a:fld>
            <a:endParaRPr lang="de-DE" altLang="de-DE" smtClean="0">
              <a:solidFill>
                <a:srgbClr val="000000"/>
              </a:solidFill>
            </a:endParaRPr>
          </a:p>
        </p:txBody>
      </p:sp>
    </p:spTree>
    <p:extLst>
      <p:ext uri="{BB962C8B-B14F-4D97-AF65-F5344CB8AC3E}">
        <p14:creationId xmlns:p14="http://schemas.microsoft.com/office/powerpoint/2010/main" val="146234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hyperlink" Target="mailto:Ulrich.noack@hhu.de"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537747"/>
            <a:ext cx="9144000" cy="3389676"/>
          </a:xfrm>
        </p:spPr>
        <p:txBody>
          <a:bodyPr>
            <a:normAutofit/>
          </a:bodyPr>
          <a:lstStyle/>
          <a:p>
            <a:r>
              <a:rPr lang="de-DE" b="1" dirty="0" smtClean="0"/>
              <a:t>HV-Recht aktuell </a:t>
            </a:r>
            <a:br>
              <a:rPr lang="de-DE" b="1" dirty="0" smtClean="0"/>
            </a:br>
            <a:r>
              <a:rPr lang="de-DE" b="1" dirty="0" smtClean="0"/>
              <a:t>in Deutschland</a:t>
            </a:r>
            <a:br>
              <a:rPr lang="de-DE" b="1" dirty="0" smtClean="0"/>
            </a:br>
            <a:r>
              <a:rPr lang="de-DE" b="1" dirty="0" smtClean="0"/>
              <a:t>und Europa </a:t>
            </a:r>
            <a:r>
              <a:rPr lang="de-DE" dirty="0" smtClean="0"/>
              <a:t> </a:t>
            </a:r>
            <a:br>
              <a:rPr lang="de-DE" dirty="0" smtClean="0"/>
            </a:br>
            <a:r>
              <a:rPr lang="de-DE" dirty="0" smtClean="0"/>
              <a:t>Stand und Perspektiven</a:t>
            </a:r>
            <a:endParaRPr lang="de-DE" dirty="0"/>
          </a:p>
        </p:txBody>
      </p:sp>
      <p:sp>
        <p:nvSpPr>
          <p:cNvPr id="3" name="Untertitel 2"/>
          <p:cNvSpPr>
            <a:spLocks noGrp="1"/>
          </p:cNvSpPr>
          <p:nvPr>
            <p:ph type="subTitle" idx="1"/>
          </p:nvPr>
        </p:nvSpPr>
        <p:spPr>
          <a:xfrm>
            <a:off x="1524000" y="4691921"/>
            <a:ext cx="9144000" cy="1603948"/>
          </a:xfrm>
        </p:spPr>
        <p:txBody>
          <a:bodyPr>
            <a:normAutofit fontScale="92500" lnSpcReduction="10000"/>
          </a:bodyPr>
          <a:lstStyle/>
          <a:p>
            <a:r>
              <a:rPr lang="de-DE" dirty="0" smtClean="0"/>
              <a:t>DAI-Jahrestagung: Die Hauptversammlung</a:t>
            </a:r>
          </a:p>
          <a:p>
            <a:r>
              <a:rPr lang="de-DE" dirty="0" smtClean="0"/>
              <a:t>15.9.2015</a:t>
            </a:r>
          </a:p>
          <a:p>
            <a:endParaRPr lang="de-DE" dirty="0"/>
          </a:p>
          <a:p>
            <a:r>
              <a:rPr lang="de-DE" dirty="0" smtClean="0"/>
              <a:t>Prof. Dr. Ulrich Noack</a:t>
            </a:r>
            <a:endParaRPr lang="de-DE" dirty="0"/>
          </a:p>
        </p:txBody>
      </p:sp>
    </p:spTree>
    <p:extLst>
      <p:ext uri="{BB962C8B-B14F-4D97-AF65-F5344CB8AC3E}">
        <p14:creationId xmlns:p14="http://schemas.microsoft.com/office/powerpoint/2010/main" val="169385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 als Verfahren</a:t>
            </a:r>
            <a:endParaRPr lang="de-DE" dirty="0"/>
          </a:p>
        </p:txBody>
      </p:sp>
      <p:sp>
        <p:nvSpPr>
          <p:cNvPr id="3" name="Inhaltsplatzhalter 2"/>
          <p:cNvSpPr>
            <a:spLocks noGrp="1"/>
          </p:cNvSpPr>
          <p:nvPr>
            <p:ph idx="1"/>
          </p:nvPr>
        </p:nvSpPr>
        <p:spPr/>
        <p:txBody>
          <a:bodyPr/>
          <a:lstStyle/>
          <a:p>
            <a:r>
              <a:rPr lang="de-DE" dirty="0" smtClean="0"/>
              <a:t>Vom Ratskeller der Schornsteinaktionäre  …  zur Fernteilnahme via Internet</a:t>
            </a:r>
            <a:endParaRPr lang="de-DE" dirty="0"/>
          </a:p>
        </p:txBody>
      </p:sp>
    </p:spTree>
    <p:extLst>
      <p:ext uri="{BB962C8B-B14F-4D97-AF65-F5344CB8AC3E}">
        <p14:creationId xmlns:p14="http://schemas.microsoft.com/office/powerpoint/2010/main" val="3803563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Ausgangspunkt des AktG 65: </a:t>
            </a:r>
            <a:br>
              <a:rPr lang="de-DE" dirty="0" smtClean="0"/>
            </a:br>
            <a:r>
              <a:rPr lang="de-DE" dirty="0" smtClean="0"/>
              <a:t>HV als Saalveranstaltung (aber Vertretung!)</a:t>
            </a:r>
          </a:p>
          <a:p>
            <a:r>
              <a:rPr lang="de-DE" dirty="0"/>
              <a:t>Reformen </a:t>
            </a:r>
            <a:r>
              <a:rPr lang="de-DE" dirty="0" smtClean="0"/>
              <a:t>seit 2001 (</a:t>
            </a:r>
            <a:r>
              <a:rPr lang="de-DE" dirty="0" err="1" smtClean="0"/>
              <a:t>NaStraG</a:t>
            </a:r>
            <a:r>
              <a:rPr lang="de-DE" dirty="0" smtClean="0"/>
              <a:t>/</a:t>
            </a:r>
            <a:r>
              <a:rPr lang="de-DE" dirty="0" err="1" smtClean="0"/>
              <a:t>TransPUG</a:t>
            </a:r>
            <a:r>
              <a:rPr lang="de-DE" dirty="0" smtClean="0"/>
              <a:t>/UMAG/ARUG): </a:t>
            </a:r>
            <a:br>
              <a:rPr lang="de-DE" dirty="0" smtClean="0"/>
            </a:br>
            <a:r>
              <a:rPr lang="de-DE" dirty="0" smtClean="0"/>
              <a:t>HV mit neuen Medien</a:t>
            </a:r>
          </a:p>
          <a:p>
            <a:pPr lvl="1"/>
            <a:r>
              <a:rPr lang="de-DE" dirty="0" smtClean="0"/>
              <a:t>Gesellschaftsbenannter Vertreter</a:t>
            </a:r>
          </a:p>
          <a:p>
            <a:pPr lvl="1"/>
            <a:r>
              <a:rPr lang="de-DE" dirty="0" smtClean="0"/>
              <a:t>Elektronische Bevollmächtigung</a:t>
            </a:r>
          </a:p>
          <a:p>
            <a:pPr lvl="1"/>
            <a:r>
              <a:rPr lang="de-DE" dirty="0" smtClean="0"/>
              <a:t>Internetseite der Gesellschaft</a:t>
            </a:r>
          </a:p>
          <a:p>
            <a:pPr lvl="1"/>
            <a:r>
              <a:rPr lang="de-DE" dirty="0" smtClean="0"/>
              <a:t>„Briefwahl“ (Aufgabe des Präsenzprinzips)</a:t>
            </a:r>
          </a:p>
          <a:p>
            <a:pPr lvl="1"/>
            <a:r>
              <a:rPr lang="de-DE" dirty="0" smtClean="0"/>
              <a:t>Fernteilnahme „im Wege elektronischer Kommunikation“ (§ 118 I 2 AktG)</a:t>
            </a:r>
          </a:p>
        </p:txBody>
      </p:sp>
    </p:spTree>
    <p:extLst>
      <p:ext uri="{BB962C8B-B14F-4D97-AF65-F5344CB8AC3E}">
        <p14:creationId xmlns:p14="http://schemas.microsoft.com/office/powerpoint/2010/main" val="1664731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8" name="Inhaltsplatzhalter 7"/>
          <p:cNvPicPr>
            <a:picLocks noGrp="1" noChangeAspect="1"/>
          </p:cNvPicPr>
          <p:nvPr>
            <p:ph idx="1"/>
          </p:nvPr>
        </p:nvPicPr>
        <p:blipFill>
          <a:blip r:embed="rId2"/>
          <a:stretch>
            <a:fillRect/>
          </a:stretch>
        </p:blipFill>
        <p:spPr>
          <a:xfrm>
            <a:off x="-4420801" y="0"/>
            <a:ext cx="19522144" cy="10676173"/>
          </a:xfrm>
          <a:prstGeom prst="rect">
            <a:avLst/>
          </a:prstGeom>
        </p:spPr>
      </p:pic>
    </p:spTree>
    <p:extLst>
      <p:ext uri="{BB962C8B-B14F-4D97-AF65-F5344CB8AC3E}">
        <p14:creationId xmlns:p14="http://schemas.microsoft.com/office/powerpoint/2010/main" val="250248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hybride HV – ein Übergangsmodell</a:t>
            </a:r>
            <a:endParaRPr lang="de-DE" dirty="0"/>
          </a:p>
        </p:txBody>
      </p:sp>
      <p:sp>
        <p:nvSpPr>
          <p:cNvPr id="3" name="Inhaltsplatzhalter 2"/>
          <p:cNvSpPr>
            <a:spLocks noGrp="1"/>
          </p:cNvSpPr>
          <p:nvPr>
            <p:ph idx="1"/>
          </p:nvPr>
        </p:nvSpPr>
        <p:spPr/>
        <p:txBody>
          <a:bodyPr/>
          <a:lstStyle/>
          <a:p>
            <a:r>
              <a:rPr lang="de-DE" dirty="0" smtClean="0"/>
              <a:t>Funktionen der HV</a:t>
            </a:r>
          </a:p>
          <a:p>
            <a:pPr lvl="1"/>
            <a:r>
              <a:rPr lang="de-DE" dirty="0" smtClean="0"/>
              <a:t>Information</a:t>
            </a:r>
          </a:p>
          <a:p>
            <a:pPr lvl="1"/>
            <a:r>
              <a:rPr lang="de-DE" dirty="0" smtClean="0"/>
              <a:t>Kommunikation</a:t>
            </a:r>
          </a:p>
          <a:p>
            <a:pPr lvl="1"/>
            <a:r>
              <a:rPr lang="de-DE" dirty="0" smtClean="0"/>
              <a:t>Entscheidung</a:t>
            </a:r>
          </a:p>
          <a:p>
            <a:r>
              <a:rPr lang="de-DE" dirty="0" smtClean="0"/>
              <a:t>Vom Ereignis zum Prozess</a:t>
            </a:r>
            <a:endParaRPr lang="de-DE" dirty="0"/>
          </a:p>
        </p:txBody>
      </p:sp>
    </p:spTree>
    <p:extLst>
      <p:ext uri="{BB962C8B-B14F-4D97-AF65-F5344CB8AC3E}">
        <p14:creationId xmlns:p14="http://schemas.microsoft.com/office/powerpoint/2010/main" val="3009212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stretch>
            <a:fillRect/>
          </a:stretch>
        </p:blipFill>
        <p:spPr>
          <a:xfrm>
            <a:off x="-6158507" y="-2617020"/>
            <a:ext cx="24356565" cy="13319997"/>
          </a:xfrm>
          <a:prstGeom prst="rect">
            <a:avLst/>
          </a:prstGeom>
        </p:spPr>
      </p:pic>
    </p:spTree>
    <p:extLst>
      <p:ext uri="{BB962C8B-B14F-4D97-AF65-F5344CB8AC3E}">
        <p14:creationId xmlns:p14="http://schemas.microsoft.com/office/powerpoint/2010/main" val="3569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i="1" dirty="0" smtClean="0"/>
              <a:t>Seibert </a:t>
            </a:r>
            <a:r>
              <a:rPr lang="de-DE" dirty="0" smtClean="0"/>
              <a:t>AG 2015, 593, 596: </a:t>
            </a:r>
            <a:br>
              <a:rPr lang="de-DE" dirty="0" smtClean="0"/>
            </a:br>
            <a:r>
              <a:rPr lang="de-DE" dirty="0" smtClean="0"/>
              <a:t>Fraglich sind „Sinn </a:t>
            </a:r>
            <a:r>
              <a:rPr lang="de-DE" dirty="0"/>
              <a:t>und Form der klassischen deutschen Präsenzhauptversammlung </a:t>
            </a:r>
            <a:r>
              <a:rPr lang="de-DE" dirty="0" smtClean="0"/>
              <a:t>(</a:t>
            </a:r>
            <a:r>
              <a:rPr lang="de-DE" dirty="0" err="1"/>
              <a:t>From</a:t>
            </a:r>
            <a:r>
              <a:rPr lang="de-DE" dirty="0"/>
              <a:t> </a:t>
            </a:r>
            <a:r>
              <a:rPr lang="de-DE" dirty="0" smtClean="0"/>
              <a:t>Event </a:t>
            </a:r>
            <a:r>
              <a:rPr lang="de-DE" dirty="0" err="1" smtClean="0"/>
              <a:t>to</a:t>
            </a:r>
            <a:r>
              <a:rPr lang="de-DE" dirty="0" smtClean="0"/>
              <a:t> </a:t>
            </a:r>
            <a:r>
              <a:rPr lang="de-DE" dirty="0" err="1" smtClean="0"/>
              <a:t>Process</a:t>
            </a:r>
            <a:r>
              <a:rPr lang="de-DE" dirty="0" smtClean="0"/>
              <a:t>) – das ist aber Zukunftsmusik, momentan </a:t>
            </a:r>
            <a:r>
              <a:rPr lang="de-DE" dirty="0"/>
              <a:t>erwächst daraus noch kein rechtspolitischer Handlungsdruck</a:t>
            </a:r>
            <a:r>
              <a:rPr lang="de-DE" dirty="0" smtClean="0"/>
              <a:t>.“</a:t>
            </a:r>
            <a:endParaRPr lang="de-DE" dirty="0"/>
          </a:p>
        </p:txBody>
      </p:sp>
    </p:spTree>
    <p:extLst>
      <p:ext uri="{BB962C8B-B14F-4D97-AF65-F5344CB8AC3E}">
        <p14:creationId xmlns:p14="http://schemas.microsoft.com/office/powerpoint/2010/main" val="271949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Aktienrechtsnovelle</a:t>
            </a:r>
            <a:endParaRPr lang="de-DE" dirty="0"/>
          </a:p>
        </p:txBody>
      </p:sp>
      <p:sp>
        <p:nvSpPr>
          <p:cNvPr id="3" name="Inhaltsplatzhalter 2"/>
          <p:cNvSpPr>
            <a:spLocks noGrp="1"/>
          </p:cNvSpPr>
          <p:nvPr>
            <p:ph idx="1"/>
          </p:nvPr>
        </p:nvSpPr>
        <p:spPr/>
        <p:txBody>
          <a:bodyPr/>
          <a:lstStyle/>
          <a:p>
            <a:r>
              <a:rPr lang="de-DE" dirty="0" err="1" smtClean="0"/>
              <a:t>RefE</a:t>
            </a:r>
            <a:r>
              <a:rPr lang="de-DE" dirty="0" smtClean="0"/>
              <a:t> vor fünf Jahren!</a:t>
            </a:r>
          </a:p>
          <a:p>
            <a:r>
              <a:rPr lang="de-DE" dirty="0" smtClean="0"/>
              <a:t>Bekämpfung von Geldwäsche und Terrorfinanzierung</a:t>
            </a:r>
          </a:p>
          <a:p>
            <a:endParaRPr lang="de-DE" dirty="0" smtClean="0"/>
          </a:p>
          <a:p>
            <a:r>
              <a:rPr lang="de-DE" dirty="0" smtClean="0"/>
              <a:t>Behebung von Redaktionsversehen</a:t>
            </a:r>
          </a:p>
          <a:p>
            <a:r>
              <a:rPr lang="de-DE" dirty="0" smtClean="0"/>
              <a:t>Materielle Änderungen geringeren Gewichts</a:t>
            </a:r>
          </a:p>
        </p:txBody>
      </p:sp>
    </p:spTree>
    <p:extLst>
      <p:ext uri="{BB962C8B-B14F-4D97-AF65-F5344CB8AC3E}">
        <p14:creationId xmlns:p14="http://schemas.microsoft.com/office/powerpoint/2010/main" val="3974953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Stand </a:t>
            </a:r>
            <a:endParaRPr lang="de-DE" dirty="0"/>
          </a:p>
        </p:txBody>
      </p:sp>
      <p:sp>
        <p:nvSpPr>
          <p:cNvPr id="3" name="Inhaltsplatzhalter 2"/>
          <p:cNvSpPr>
            <a:spLocks noGrp="1"/>
          </p:cNvSpPr>
          <p:nvPr>
            <p:ph idx="1"/>
          </p:nvPr>
        </p:nvSpPr>
        <p:spPr/>
        <p:txBody>
          <a:bodyPr/>
          <a:lstStyle/>
          <a:p>
            <a:r>
              <a:rPr lang="de-DE" dirty="0" smtClean="0"/>
              <a:t>Anhörung Rechtsausschuss im Mai 2015</a:t>
            </a:r>
          </a:p>
          <a:p>
            <a:r>
              <a:rPr lang="de-DE" dirty="0" smtClean="0"/>
              <a:t>Seither: Funkstille</a:t>
            </a:r>
          </a:p>
          <a:p>
            <a:r>
              <a:rPr lang="de-DE" dirty="0" err="1" smtClean="0"/>
              <a:t>Delisting</a:t>
            </a:r>
            <a:r>
              <a:rPr lang="de-DE" dirty="0" smtClean="0"/>
              <a:t>-Problematik als Hindernis (und doch wieder nicht)</a:t>
            </a:r>
          </a:p>
          <a:p>
            <a:r>
              <a:rPr lang="de-DE" dirty="0" smtClean="0"/>
              <a:t>Verabschiedung im Herbst 2015 wahrscheinlich</a:t>
            </a:r>
          </a:p>
          <a:p>
            <a:endParaRPr lang="de-DE" dirty="0"/>
          </a:p>
        </p:txBody>
      </p:sp>
    </p:spTree>
    <p:extLst>
      <p:ext uri="{BB962C8B-B14F-4D97-AF65-F5344CB8AC3E}">
        <p14:creationId xmlns:p14="http://schemas.microsoft.com/office/powerpoint/2010/main" val="7626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Bei Minderheitsverlagen: Klarstellung zu den Haltefristen (bei gerichtlicher Ermächtigung: bis zur Entscheidung des Gerichts)</a:t>
            </a:r>
          </a:p>
          <a:p>
            <a:r>
              <a:rPr lang="de-DE" dirty="0" smtClean="0"/>
              <a:t>Drei-Wochen-Stichtag vor der HV einheitlich für Inhaber- und Namensaktien (</a:t>
            </a:r>
            <a:r>
              <a:rPr lang="de-DE" dirty="0" err="1" smtClean="0"/>
              <a:t>str.</a:t>
            </a:r>
            <a:r>
              <a:rPr lang="de-DE" dirty="0" smtClean="0"/>
              <a:t>)</a:t>
            </a:r>
          </a:p>
          <a:p>
            <a:r>
              <a:rPr lang="de-DE" dirty="0" smtClean="0"/>
              <a:t>Nichtigkeitsklage: relative Befristung</a:t>
            </a:r>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89606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 §249 Absatz2 wird folgender Satz angefügt: </a:t>
            </a:r>
          </a:p>
          <a:p>
            <a:r>
              <a:rPr lang="de-DE" dirty="0" smtClean="0"/>
              <a:t>„Ist die Erhebung einer Klage gegen einen Beschluss der Hauptversammlung … bekannt gemacht, so kann ein Aktionär Nichtigkeitsklage gegen diesen Beschluss nur innerhalb eines Monats nach der Bekanntmachung erheben.“ </a:t>
            </a:r>
            <a:endParaRPr lang="de-DE" dirty="0"/>
          </a:p>
        </p:txBody>
      </p:sp>
    </p:spTree>
    <p:extLst>
      <p:ext uri="{BB962C8B-B14F-4D97-AF65-F5344CB8AC3E}">
        <p14:creationId xmlns:p14="http://schemas.microsoft.com/office/powerpoint/2010/main" val="1902783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a:t>
            </a:r>
            <a:endParaRPr lang="de-DE" dirty="0"/>
          </a:p>
        </p:txBody>
      </p:sp>
      <p:sp>
        <p:nvSpPr>
          <p:cNvPr id="3" name="Inhaltsplatzhalter 2"/>
          <p:cNvSpPr>
            <a:spLocks noGrp="1"/>
          </p:cNvSpPr>
          <p:nvPr>
            <p:ph idx="1"/>
          </p:nvPr>
        </p:nvSpPr>
        <p:spPr/>
        <p:txBody>
          <a:bodyPr/>
          <a:lstStyle/>
          <a:p>
            <a:endParaRPr lang="de-DE" dirty="0" smtClean="0"/>
          </a:p>
          <a:p>
            <a:r>
              <a:rPr lang="de-DE" dirty="0" smtClean="0"/>
              <a:t>1. Teil: 50 Jahre AktG</a:t>
            </a:r>
          </a:p>
          <a:p>
            <a:pPr lvl="1"/>
            <a:r>
              <a:rPr lang="de-DE" dirty="0" smtClean="0"/>
              <a:t> HV im Wandel</a:t>
            </a:r>
            <a:br>
              <a:rPr lang="de-DE" dirty="0" smtClean="0"/>
            </a:br>
            <a:endParaRPr lang="de-DE" dirty="0" smtClean="0"/>
          </a:p>
          <a:p>
            <a:r>
              <a:rPr lang="de-DE" dirty="0" smtClean="0"/>
              <a:t>2. Teil: Aktuelle Vorhaben</a:t>
            </a:r>
          </a:p>
          <a:p>
            <a:pPr lvl="1"/>
            <a:r>
              <a:rPr lang="de-DE" dirty="0" smtClean="0"/>
              <a:t>Aktienrechtsnovelle 2010-2015</a:t>
            </a:r>
          </a:p>
          <a:p>
            <a:pPr lvl="1"/>
            <a:r>
              <a:rPr lang="de-DE" dirty="0" smtClean="0"/>
              <a:t>Transparenzrichtlinie-Umsetzungsgesetz 2015</a:t>
            </a:r>
          </a:p>
          <a:p>
            <a:pPr lvl="1"/>
            <a:r>
              <a:rPr lang="de-DE" dirty="0" smtClean="0"/>
              <a:t>Aktionärsrechte-RL 2014/2015</a:t>
            </a:r>
          </a:p>
          <a:p>
            <a:pPr lvl="1"/>
            <a:r>
              <a:rPr lang="de-DE" dirty="0" smtClean="0"/>
              <a:t>Weitere Entwicklungen </a:t>
            </a:r>
          </a:p>
          <a:p>
            <a:endParaRPr lang="de-DE" dirty="0" smtClean="0"/>
          </a:p>
          <a:p>
            <a:endParaRPr lang="de-DE" dirty="0"/>
          </a:p>
        </p:txBody>
      </p:sp>
    </p:spTree>
    <p:extLst>
      <p:ext uri="{BB962C8B-B14F-4D97-AF65-F5344CB8AC3E}">
        <p14:creationId xmlns:p14="http://schemas.microsoft.com/office/powerpoint/2010/main" val="3903566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8160" y="365125"/>
            <a:ext cx="10515600" cy="1325563"/>
          </a:xfrm>
        </p:spPr>
        <p:txBody>
          <a:bodyPr/>
          <a:lstStyle/>
          <a:p>
            <a:pPr eaLnBrk="1" hangingPunct="1"/>
            <a:r>
              <a:rPr lang="de-DE" altLang="de-DE" sz="4000" dirty="0" smtClean="0">
                <a:solidFill>
                  <a:srgbClr val="FF0000"/>
                </a:solidFill>
              </a:rPr>
              <a:t>Folie </a:t>
            </a:r>
            <a:r>
              <a:rPr lang="de-DE" altLang="de-DE" sz="4000" dirty="0" err="1" smtClean="0">
                <a:solidFill>
                  <a:srgbClr val="FF0000"/>
                </a:solidFill>
              </a:rPr>
              <a:t>U.Seibert</a:t>
            </a:r>
            <a:r>
              <a:rPr lang="de-DE" altLang="de-DE" sz="4000" dirty="0" smtClean="0">
                <a:solidFill>
                  <a:srgbClr val="FF0000"/>
                </a:solidFill>
              </a:rPr>
              <a:t> (BMJV):</a:t>
            </a:r>
            <a:endParaRPr lang="de-DE" altLang="de-DE" sz="4000" dirty="0">
              <a:solidFill>
                <a:srgbClr val="FF0000"/>
              </a:solidFill>
            </a:endParaRPr>
          </a:p>
        </p:txBody>
      </p:sp>
      <p:sp>
        <p:nvSpPr>
          <p:cNvPr id="6147" name="Rectangle 3"/>
          <p:cNvSpPr>
            <a:spLocks noGrp="1" noChangeArrowheads="1"/>
          </p:cNvSpPr>
          <p:nvPr>
            <p:ph type="body" idx="1"/>
          </p:nvPr>
        </p:nvSpPr>
        <p:spPr>
          <a:xfrm>
            <a:off x="1992313" y="1412876"/>
            <a:ext cx="8424862" cy="5184775"/>
          </a:xfrm>
        </p:spPr>
        <p:txBody>
          <a:bodyPr>
            <a:normAutofit fontScale="92500" lnSpcReduction="10000"/>
          </a:bodyPr>
          <a:lstStyle/>
          <a:p>
            <a:pPr eaLnBrk="1" hangingPunct="1">
              <a:lnSpc>
                <a:spcPct val="80000"/>
              </a:lnSpc>
              <a:buFontTx/>
              <a:buNone/>
            </a:pPr>
            <a:r>
              <a:rPr lang="de-DE" altLang="de-DE" sz="1800" b="1" dirty="0"/>
              <a:t>Diverse Erleichterungen, Klarstellungen und sonstige kleinere Änderungen</a:t>
            </a:r>
            <a:br>
              <a:rPr lang="de-DE" altLang="de-DE" sz="1800" b="1" dirty="0"/>
            </a:br>
            <a:endParaRPr lang="de-DE" altLang="de-DE" sz="1800" b="1" dirty="0" smtClean="0"/>
          </a:p>
          <a:p>
            <a:pPr eaLnBrk="1" hangingPunct="1">
              <a:lnSpc>
                <a:spcPct val="80000"/>
              </a:lnSpc>
              <a:buFontTx/>
              <a:buNone/>
            </a:pPr>
            <a:r>
              <a:rPr lang="de-DE" altLang="de-DE" sz="1800" dirty="0" smtClean="0"/>
              <a:t>(a</a:t>
            </a:r>
            <a:r>
              <a:rPr lang="de-DE" altLang="de-DE" sz="1800" dirty="0"/>
              <a:t>)	Elektronischer Bundesanzeiger als einziges Gesellschaftsblatt für Pflichtveröffentlichungen (§ 25 AktG-E)</a:t>
            </a:r>
          </a:p>
          <a:p>
            <a:pPr eaLnBrk="1" hangingPunct="1">
              <a:lnSpc>
                <a:spcPct val="80000"/>
              </a:lnSpc>
              <a:buFontTx/>
              <a:buNone/>
            </a:pPr>
            <a:r>
              <a:rPr lang="de-DE" altLang="de-DE" sz="1800" dirty="0"/>
              <a:t>b)	Pflicht zur Führung eines Aktienregisters auch dann, wenn Aktien nicht verbrieft wurden (§ 67 AktG-E)</a:t>
            </a:r>
          </a:p>
          <a:p>
            <a:pPr eaLnBrk="1" hangingPunct="1">
              <a:lnSpc>
                <a:spcPct val="80000"/>
              </a:lnSpc>
              <a:buFontTx/>
              <a:buNone/>
            </a:pPr>
            <a:r>
              <a:rPr lang="de-DE" altLang="de-DE" sz="1800" dirty="0"/>
              <a:t>c)	Klarstellung des Anwendungsbereichs der Pflicht zur EU-weiten Verbreitung von Bekanntmachungen (§ 121 AktG-E)</a:t>
            </a:r>
          </a:p>
          <a:p>
            <a:pPr eaLnBrk="1" hangingPunct="1">
              <a:lnSpc>
                <a:spcPct val="80000"/>
              </a:lnSpc>
              <a:buFontTx/>
              <a:buNone/>
            </a:pPr>
            <a:r>
              <a:rPr lang="de-DE" altLang="de-DE" sz="1800" dirty="0"/>
              <a:t>d)	Klarstellung und Neuregelung der Zulässigkeitsvoraussetzungen für Minderheitsverlangen auf Einberufung einer Hauptversammlung oder Ergänzung der Tagesordnung (§ 122 AktG-E)</a:t>
            </a:r>
          </a:p>
          <a:p>
            <a:pPr eaLnBrk="1" hangingPunct="1">
              <a:lnSpc>
                <a:spcPct val="80000"/>
              </a:lnSpc>
              <a:buFontTx/>
              <a:buNone/>
            </a:pPr>
            <a:r>
              <a:rPr lang="de-DE" altLang="de-DE" sz="1800" dirty="0"/>
              <a:t>e)	Klarstellung zur Dauer der Einberufungsfrist im Falle eines Anmeldeerfordernisses (§ 123 AktG-E)</a:t>
            </a:r>
          </a:p>
          <a:p>
            <a:pPr eaLnBrk="1" hangingPunct="1">
              <a:lnSpc>
                <a:spcPct val="80000"/>
              </a:lnSpc>
              <a:buFontTx/>
              <a:buNone/>
            </a:pPr>
            <a:r>
              <a:rPr lang="de-DE" altLang="de-DE" sz="1800" dirty="0"/>
              <a:t>f)	Erleichterung bei der Angabe über Bindung der Hauptversammlung an Wahlvorschläge (§ 124 AktG-E)</a:t>
            </a:r>
          </a:p>
          <a:p>
            <a:pPr eaLnBrk="1" hangingPunct="1">
              <a:lnSpc>
                <a:spcPct val="80000"/>
              </a:lnSpc>
              <a:buFontTx/>
              <a:buNone/>
            </a:pPr>
            <a:r>
              <a:rPr lang="de-DE" altLang="de-DE" sz="1800" dirty="0"/>
              <a:t>g)	Klarstellung zur Angabe des Stimmrechtsanteils am eingetragenen Grundkapital bei der Beschlussfeststellung (§ 130 AktG-E)</a:t>
            </a:r>
          </a:p>
          <a:p>
            <a:pPr eaLnBrk="1" hangingPunct="1">
              <a:lnSpc>
                <a:spcPct val="80000"/>
              </a:lnSpc>
              <a:buFontTx/>
              <a:buNone/>
            </a:pPr>
            <a:r>
              <a:rPr lang="de-DE" altLang="de-DE" sz="1800" dirty="0"/>
              <a:t>h)	Vereinfachung der Anmeldung der Änderung der Geschäftsanschrift zum Handelsregister (§ 108 HGB-E)</a:t>
            </a:r>
          </a:p>
          <a:p>
            <a:pPr eaLnBrk="1" hangingPunct="1">
              <a:lnSpc>
                <a:spcPct val="80000"/>
              </a:lnSpc>
              <a:buFontTx/>
              <a:buNone/>
            </a:pPr>
            <a:r>
              <a:rPr lang="de-DE" altLang="de-DE" sz="1800" dirty="0"/>
              <a:t>i)	Behebung von Redaktionsversehen, insbesondere aus dem ARUG und BilMoG (§§ 90, 127, 131, 175, 195, 399 AktG, 255, 264, 277 HGB)</a:t>
            </a:r>
          </a:p>
        </p:txBody>
      </p:sp>
    </p:spTree>
    <p:extLst>
      <p:ext uri="{BB962C8B-B14F-4D97-AF65-F5344CB8AC3E}">
        <p14:creationId xmlns:p14="http://schemas.microsoft.com/office/powerpoint/2010/main" val="223101743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Transparenz-RL-Umsetzung</a:t>
            </a:r>
            <a:endParaRPr lang="de-DE" b="1" dirty="0"/>
          </a:p>
        </p:txBody>
      </p:sp>
      <p:sp>
        <p:nvSpPr>
          <p:cNvPr id="3" name="Inhaltsplatzhalter 2"/>
          <p:cNvSpPr>
            <a:spLocks noGrp="1"/>
          </p:cNvSpPr>
          <p:nvPr>
            <p:ph idx="1"/>
          </p:nvPr>
        </p:nvSpPr>
        <p:spPr/>
        <p:txBody>
          <a:bodyPr/>
          <a:lstStyle/>
          <a:p>
            <a:r>
              <a:rPr lang="de-DE" dirty="0" smtClean="0"/>
              <a:t>Stimmrechts- und Instrumente-Meldungen</a:t>
            </a:r>
          </a:p>
          <a:p>
            <a:r>
              <a:rPr lang="de-DE" dirty="0" smtClean="0"/>
              <a:t>Mitteilungen über HV-Einberufung</a:t>
            </a:r>
            <a:endParaRPr lang="de-DE" dirty="0"/>
          </a:p>
        </p:txBody>
      </p:sp>
    </p:spTree>
    <p:extLst>
      <p:ext uri="{BB962C8B-B14F-4D97-AF65-F5344CB8AC3E}">
        <p14:creationId xmlns:p14="http://schemas.microsoft.com/office/powerpoint/2010/main" val="1171830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HV-Einladung an Namensaktionäre</a:t>
            </a:r>
            <a:endParaRPr lang="de-DE" dirty="0"/>
          </a:p>
        </p:txBody>
      </p:sp>
      <p:sp>
        <p:nvSpPr>
          <p:cNvPr id="3" name="Inhaltsplatzhalter 2"/>
          <p:cNvSpPr>
            <a:spLocks noGrp="1"/>
          </p:cNvSpPr>
          <p:nvPr>
            <p:ph idx="1"/>
          </p:nvPr>
        </p:nvSpPr>
        <p:spPr/>
        <p:txBody>
          <a:bodyPr/>
          <a:lstStyle/>
          <a:p>
            <a:r>
              <a:rPr lang="de-DE" dirty="0" smtClean="0"/>
              <a:t>Per E-Mail möglich </a:t>
            </a:r>
          </a:p>
          <a:p>
            <a:pPr lvl="1"/>
            <a:r>
              <a:rPr lang="de-DE" dirty="0" smtClean="0"/>
              <a:t>§ 125 II 2 AktG: Satzungsklausel </a:t>
            </a:r>
          </a:p>
          <a:p>
            <a:pPr lvl="1"/>
            <a:r>
              <a:rPr lang="de-DE" dirty="0" smtClean="0"/>
              <a:t>§ 30b III WpHG: kein Widerspruch des Aktionärs</a:t>
            </a:r>
          </a:p>
          <a:p>
            <a:r>
              <a:rPr lang="de-DE" dirty="0" smtClean="0"/>
              <a:t>§ 30b III </a:t>
            </a:r>
            <a:r>
              <a:rPr lang="de-DE" dirty="0" smtClean="0">
                <a:solidFill>
                  <a:srgbClr val="FF0000"/>
                </a:solidFill>
              </a:rPr>
              <a:t>Satz 2</a:t>
            </a:r>
            <a:r>
              <a:rPr lang="de-DE" dirty="0" smtClean="0"/>
              <a:t> WpHG-E: </a:t>
            </a:r>
            <a:br>
              <a:rPr lang="de-DE" dirty="0" smtClean="0"/>
            </a:br>
            <a:r>
              <a:rPr lang="de-DE" dirty="0" smtClean="0"/>
              <a:t>„Ist eine Datenfernübertragung unter diesen Voraussetzungen nicht möglich, erfolgt die Übermittlung ohne Rücksicht auf anderweitige Satzungsregelungen des Emittenten auf schriftlichem Wege.“ </a:t>
            </a:r>
          </a:p>
          <a:p>
            <a:r>
              <a:rPr lang="de-DE" dirty="0" err="1" smtClean="0"/>
              <a:t>RegBegr</a:t>
            </a:r>
            <a:r>
              <a:rPr lang="de-DE" dirty="0" smtClean="0"/>
              <a:t>.: gilt auch für § 128 I 2 AktG.</a:t>
            </a:r>
          </a:p>
          <a:p>
            <a:endParaRPr lang="de-DE" dirty="0" smtClean="0"/>
          </a:p>
        </p:txBody>
      </p:sp>
    </p:spTree>
    <p:extLst>
      <p:ext uri="{BB962C8B-B14F-4D97-AF65-F5344CB8AC3E}">
        <p14:creationId xmlns:p14="http://schemas.microsoft.com/office/powerpoint/2010/main" val="2851622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Kritik</a:t>
            </a:r>
            <a:endParaRPr lang="de-DE" dirty="0"/>
          </a:p>
        </p:txBody>
      </p:sp>
      <p:sp>
        <p:nvSpPr>
          <p:cNvPr id="3" name="Inhaltsplatzhalter 2"/>
          <p:cNvSpPr>
            <a:spLocks noGrp="1"/>
          </p:cNvSpPr>
          <p:nvPr>
            <p:ph idx="1"/>
          </p:nvPr>
        </p:nvSpPr>
        <p:spPr/>
        <p:txBody>
          <a:bodyPr/>
          <a:lstStyle/>
          <a:p>
            <a:r>
              <a:rPr lang="de-DE" dirty="0" smtClean="0"/>
              <a:t>Rückfall hinter ARUG (Förderung papierfreier Information)</a:t>
            </a:r>
          </a:p>
          <a:p>
            <a:r>
              <a:rPr lang="de-DE" dirty="0" smtClean="0"/>
              <a:t>Praxisfolgen auf den ersten Blick gering, da schriftliche Ladung üblich</a:t>
            </a:r>
          </a:p>
          <a:p>
            <a:r>
              <a:rPr lang="de-DE" dirty="0" smtClean="0">
                <a:solidFill>
                  <a:srgbClr val="FF0000"/>
                </a:solidFill>
              </a:rPr>
              <a:t>Pflicht zur schriftlichen Ladung </a:t>
            </a:r>
            <a:r>
              <a:rPr lang="de-DE" dirty="0" smtClean="0"/>
              <a:t>schafft </a:t>
            </a:r>
            <a:r>
              <a:rPr lang="de-DE" dirty="0" smtClean="0">
                <a:solidFill>
                  <a:srgbClr val="FF0000"/>
                </a:solidFill>
              </a:rPr>
              <a:t>neuen Fehlertatbestand</a:t>
            </a:r>
            <a:r>
              <a:rPr lang="de-DE" dirty="0" smtClean="0"/>
              <a:t>!</a:t>
            </a:r>
            <a:br>
              <a:rPr lang="de-DE" dirty="0" smtClean="0"/>
            </a:br>
            <a:r>
              <a:rPr lang="de-DE" dirty="0" smtClean="0"/>
              <a:t> </a:t>
            </a:r>
          </a:p>
          <a:p>
            <a:r>
              <a:rPr lang="de-DE" dirty="0" smtClean="0"/>
              <a:t>Keine Auswirkung auf Bankenmitteilungen an Depotkunden (entgegen </a:t>
            </a:r>
            <a:r>
              <a:rPr lang="de-DE" dirty="0" err="1" smtClean="0"/>
              <a:t>RegBegr</a:t>
            </a:r>
            <a:r>
              <a:rPr lang="de-DE" dirty="0" smtClean="0"/>
              <a:t>.)</a:t>
            </a:r>
          </a:p>
          <a:p>
            <a:pPr marL="0" indent="0">
              <a:buNone/>
            </a:pPr>
            <a:endParaRPr lang="de-DE" dirty="0" smtClean="0"/>
          </a:p>
          <a:p>
            <a:endParaRPr lang="de-DE" dirty="0"/>
          </a:p>
        </p:txBody>
      </p:sp>
    </p:spTree>
    <p:extLst>
      <p:ext uri="{BB962C8B-B14F-4D97-AF65-F5344CB8AC3E}">
        <p14:creationId xmlns:p14="http://schemas.microsoft.com/office/powerpoint/2010/main" val="3765692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Meldepflichten: Rechtsverlust extensiv</a:t>
            </a:r>
            <a:endParaRPr lang="de-DE" dirty="0"/>
          </a:p>
        </p:txBody>
      </p:sp>
      <p:sp>
        <p:nvSpPr>
          <p:cNvPr id="3" name="Inhaltsplatzhalter 2"/>
          <p:cNvSpPr>
            <a:spLocks noGrp="1"/>
          </p:cNvSpPr>
          <p:nvPr>
            <p:ph idx="1"/>
          </p:nvPr>
        </p:nvSpPr>
        <p:spPr/>
        <p:txBody>
          <a:bodyPr/>
          <a:lstStyle/>
          <a:p>
            <a:r>
              <a:rPr lang="de-DE" dirty="0" smtClean="0"/>
              <a:t>§ </a:t>
            </a:r>
            <a:r>
              <a:rPr lang="de-DE" dirty="0"/>
              <a:t>28 I 1 </a:t>
            </a:r>
            <a:r>
              <a:rPr lang="de-DE" dirty="0" smtClean="0"/>
              <a:t>WpHG-E: „Rechte </a:t>
            </a:r>
            <a:r>
              <a:rPr lang="de-DE" dirty="0"/>
              <a:t>aus Aktien, die einem Meldepflichtigen gehören oder aus denen ihm Stimmrechte gemäß § 22 zugerechnet werden, bestehen nicht für die Zeit, für welche die … nicht erfüllt werden.“</a:t>
            </a:r>
          </a:p>
          <a:p>
            <a:r>
              <a:rPr lang="de-DE" dirty="0"/>
              <a:t>Erhebliche Verschärfung, da damit auch § 22 II erfasst (bisher nur Abs. 1: Tochterunternehmen; Treugeber). Einbezogen also alle Poolmitglieder, wenn nur einer nicht meldet.</a:t>
            </a:r>
          </a:p>
        </p:txBody>
      </p:sp>
    </p:spTree>
    <p:extLst>
      <p:ext uri="{BB962C8B-B14F-4D97-AF65-F5344CB8AC3E}">
        <p14:creationId xmlns:p14="http://schemas.microsoft.com/office/powerpoint/2010/main" val="651983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lvl="0"/>
            <a:r>
              <a:rPr lang="de-DE" dirty="0">
                <a:solidFill>
                  <a:prstClr val="black"/>
                </a:solidFill>
              </a:rPr>
              <a:t>Ferner Erstreckung auf Instrumente: „Kommt der Meldepflichtigen seinen Mitteilungspflichten nach § 25 Abs. 1 oder § 25a Abs. 1 nicht nach, so ist Abs. 1 auf Aktien desselben Emittenten anzuwenden, die dem Meldepflichtigen gehören.“ </a:t>
            </a:r>
            <a:r>
              <a:rPr lang="de-DE" dirty="0" smtClean="0">
                <a:solidFill>
                  <a:prstClr val="black"/>
                </a:solidFill>
              </a:rPr>
              <a:t>(§ 28 II WpHG-E)</a:t>
            </a:r>
            <a:endParaRPr lang="de-DE" dirty="0">
              <a:solidFill>
                <a:prstClr val="black"/>
              </a:solidFill>
            </a:endParaRPr>
          </a:p>
          <a:p>
            <a:endParaRPr lang="de-DE" dirty="0"/>
          </a:p>
        </p:txBody>
      </p:sp>
    </p:spTree>
    <p:extLst>
      <p:ext uri="{BB962C8B-B14F-4D97-AF65-F5344CB8AC3E}">
        <p14:creationId xmlns:p14="http://schemas.microsoft.com/office/powerpoint/2010/main" val="39822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DAI-Vorschlag: § 245 II AktG-E</a:t>
            </a:r>
            <a:endParaRPr lang="de-DE" dirty="0"/>
          </a:p>
        </p:txBody>
      </p:sp>
      <p:sp>
        <p:nvSpPr>
          <p:cNvPr id="3" name="Inhaltsplatzhalter 2"/>
          <p:cNvSpPr>
            <a:spLocks noGrp="1"/>
          </p:cNvSpPr>
          <p:nvPr>
            <p:ph idx="1"/>
          </p:nvPr>
        </p:nvSpPr>
        <p:spPr/>
        <p:txBody>
          <a:bodyPr/>
          <a:lstStyle/>
          <a:p>
            <a:r>
              <a:rPr lang="de-DE" dirty="0" smtClean="0"/>
              <a:t>„Ein Aktionär, der die Anfechtung mit einem Verstoß gegen die Meldepflichten nach den §§ 21 Abs. 1 oder 1a, 25, 25a des Wertpapierhandelsgesetzes begründet, ist nur zur Anfechtung befugt, wenn er darlegen kann, dass der Versammlungsleiter den die Anfechtung begründenden Verstoß kannte.“</a:t>
            </a:r>
          </a:p>
          <a:p>
            <a:endParaRPr lang="de-DE" dirty="0"/>
          </a:p>
        </p:txBody>
      </p:sp>
    </p:spTree>
    <p:extLst>
      <p:ext uri="{BB962C8B-B14F-4D97-AF65-F5344CB8AC3E}">
        <p14:creationId xmlns:p14="http://schemas.microsoft.com/office/powerpoint/2010/main" val="212922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Vorschlag: Anordnungsbefugnis der </a:t>
            </a:r>
            <a:r>
              <a:rPr lang="de-DE" dirty="0" err="1" smtClean="0"/>
              <a:t>Bafin</a:t>
            </a:r>
            <a:endParaRPr lang="de-DE" dirty="0"/>
          </a:p>
        </p:txBody>
      </p:sp>
      <p:sp>
        <p:nvSpPr>
          <p:cNvPr id="3" name="Inhaltsplatzhalter 2"/>
          <p:cNvSpPr>
            <a:spLocks noGrp="1"/>
          </p:cNvSpPr>
          <p:nvPr>
            <p:ph idx="1"/>
          </p:nvPr>
        </p:nvSpPr>
        <p:spPr/>
        <p:txBody>
          <a:bodyPr/>
          <a:lstStyle/>
          <a:p>
            <a:r>
              <a:rPr lang="de-DE" dirty="0" smtClean="0"/>
              <a:t>„englische Lösung“</a:t>
            </a:r>
          </a:p>
          <a:p>
            <a:r>
              <a:rPr lang="de-DE" dirty="0" smtClean="0"/>
              <a:t>Verlagerung der Beurteilung vom Versammlungsleiter auf Behörde</a:t>
            </a:r>
          </a:p>
          <a:p>
            <a:r>
              <a:rPr lang="de-DE" dirty="0" smtClean="0"/>
              <a:t>Rechtsschutz (nur Vorstand und relevant Beteiligte?)</a:t>
            </a:r>
            <a:endParaRPr lang="de-DE" dirty="0"/>
          </a:p>
        </p:txBody>
      </p:sp>
    </p:spTree>
    <p:extLst>
      <p:ext uri="{BB962C8B-B14F-4D97-AF65-F5344CB8AC3E}">
        <p14:creationId xmlns:p14="http://schemas.microsoft.com/office/powerpoint/2010/main" val="216148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Aktionärsrechte-Richtlinie (Änderung)</a:t>
            </a:r>
            <a:endParaRPr lang="de-DE" b="1" dirty="0"/>
          </a:p>
        </p:txBody>
      </p:sp>
      <p:sp>
        <p:nvSpPr>
          <p:cNvPr id="3" name="Inhaltsplatzhalter 2"/>
          <p:cNvSpPr>
            <a:spLocks noGrp="1"/>
          </p:cNvSpPr>
          <p:nvPr>
            <p:ph idx="1"/>
          </p:nvPr>
        </p:nvSpPr>
        <p:spPr/>
        <p:txBody>
          <a:bodyPr/>
          <a:lstStyle/>
          <a:p>
            <a:r>
              <a:rPr lang="de-DE" dirty="0" smtClean="0"/>
              <a:t>Aktionärsrechte-RL 2007 (Umsetzung durch ARUG 2009)</a:t>
            </a:r>
            <a:br>
              <a:rPr lang="de-DE" dirty="0" smtClean="0"/>
            </a:br>
            <a:endParaRPr lang="de-DE" dirty="0" smtClean="0"/>
          </a:p>
          <a:p>
            <a:r>
              <a:rPr lang="de-DE" dirty="0" smtClean="0"/>
              <a:t>Vorschlag der EU-Kommission April 2014</a:t>
            </a:r>
          </a:p>
          <a:p>
            <a:r>
              <a:rPr lang="de-DE" dirty="0" smtClean="0"/>
              <a:t>Ministerrat März 2015</a:t>
            </a:r>
          </a:p>
          <a:p>
            <a:r>
              <a:rPr lang="de-DE" dirty="0" smtClean="0"/>
              <a:t>EU-Parlament Juni 2015</a:t>
            </a:r>
            <a:endParaRPr lang="de-DE" dirty="0"/>
          </a:p>
        </p:txBody>
      </p:sp>
    </p:spTree>
    <p:extLst>
      <p:ext uri="{BB962C8B-B14F-4D97-AF65-F5344CB8AC3E}">
        <p14:creationId xmlns:p14="http://schemas.microsoft.com/office/powerpoint/2010/main" val="4257681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Änderungen mit HV-Bezug</a:t>
            </a:r>
            <a:endParaRPr lang="de-DE" dirty="0"/>
          </a:p>
        </p:txBody>
      </p:sp>
      <p:sp>
        <p:nvSpPr>
          <p:cNvPr id="3" name="Inhaltsplatzhalter 2"/>
          <p:cNvSpPr>
            <a:spLocks noGrp="1"/>
          </p:cNvSpPr>
          <p:nvPr>
            <p:ph idx="1"/>
          </p:nvPr>
        </p:nvSpPr>
        <p:spPr/>
        <p:txBody>
          <a:bodyPr/>
          <a:lstStyle/>
          <a:p>
            <a:r>
              <a:rPr lang="de-DE" dirty="0" smtClean="0"/>
              <a:t>Entscheidung über Vorstandsvergütung</a:t>
            </a:r>
            <a:endParaRPr lang="de-DE" dirty="0"/>
          </a:p>
          <a:p>
            <a:r>
              <a:rPr lang="de-DE" dirty="0" smtClean="0"/>
              <a:t>Entscheidung über Geschäfte mit Nahestehenden</a:t>
            </a:r>
          </a:p>
          <a:p>
            <a:r>
              <a:rPr lang="de-DE" dirty="0" smtClean="0"/>
              <a:t>Modalitäten der Stimmrechtsausübung</a:t>
            </a:r>
            <a:endParaRPr lang="de-DE" dirty="0"/>
          </a:p>
        </p:txBody>
      </p:sp>
    </p:spTree>
    <p:extLst>
      <p:ext uri="{BB962C8B-B14F-4D97-AF65-F5344CB8AC3E}">
        <p14:creationId xmlns:p14="http://schemas.microsoft.com/office/powerpoint/2010/main" val="892670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164" y="-564940"/>
            <a:ext cx="6595672" cy="10654545"/>
          </a:xfrm>
        </p:spPr>
      </p:pic>
    </p:spTree>
    <p:extLst>
      <p:ext uri="{BB962C8B-B14F-4D97-AF65-F5344CB8AC3E}">
        <p14:creationId xmlns:p14="http://schemas.microsoft.com/office/powerpoint/2010/main" val="868281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marL="342900" lvl="0" indent="-342900">
              <a:lnSpc>
                <a:spcPct val="115000"/>
              </a:lnSpc>
              <a:spcAft>
                <a:spcPts val="0"/>
              </a:spcAft>
              <a:buFont typeface="Symbol" panose="05050102010706020507" pitchFamily="18" charset="2"/>
              <a:buChar char=""/>
            </a:pPr>
            <a:r>
              <a:rPr lang="de-DE" b="1" dirty="0">
                <a:latin typeface="Calibri" panose="020F0502020204030204" pitchFamily="34" charset="0"/>
                <a:ea typeface="Calibri" panose="020F0502020204030204" pitchFamily="34" charset="0"/>
                <a:cs typeface="Times New Roman" panose="02020603050405020304" pitchFamily="18" charset="0"/>
              </a:rPr>
              <a:t>Votum </a:t>
            </a:r>
            <a:r>
              <a:rPr lang="de-DE" b="1" dirty="0" smtClean="0">
                <a:latin typeface="Calibri" panose="020F0502020204030204" pitchFamily="34" charset="0"/>
                <a:ea typeface="Calibri" panose="020F0502020204030204" pitchFamily="34" charset="0"/>
                <a:cs typeface="Times New Roman" panose="02020603050405020304" pitchFamily="18" charset="0"/>
              </a:rPr>
              <a:t>zum </a:t>
            </a:r>
            <a:r>
              <a:rPr lang="de-DE" b="1" dirty="0">
                <a:latin typeface="Calibri" panose="020F0502020204030204" pitchFamily="34" charset="0"/>
                <a:ea typeface="Calibri" panose="020F0502020204030204" pitchFamily="34" charset="0"/>
                <a:cs typeface="Times New Roman" panose="02020603050405020304" pitchFamily="18" charset="0"/>
              </a:rPr>
              <a:t>Vergütungssystem </a:t>
            </a:r>
            <a:r>
              <a:rPr lang="de-DE" dirty="0" smtClean="0">
                <a:latin typeface="Calibri" panose="020F0502020204030204" pitchFamily="34" charset="0"/>
                <a:ea typeface="Calibri" panose="020F0502020204030204" pitchFamily="34" charset="0"/>
                <a:cs typeface="Times New Roman" panose="02020603050405020304" pitchFamily="18" charset="0"/>
              </a:rPr>
              <a:t>(Art</a:t>
            </a:r>
            <a:r>
              <a:rPr lang="de-DE" dirty="0">
                <a:latin typeface="Calibri" panose="020F0502020204030204" pitchFamily="34" charset="0"/>
                <a:ea typeface="Calibri" panose="020F0502020204030204" pitchFamily="34" charset="0"/>
                <a:cs typeface="Times New Roman" panose="02020603050405020304" pitchFamily="18" charset="0"/>
              </a:rPr>
              <a:t>. 9a I) soll </a:t>
            </a:r>
            <a:r>
              <a:rPr lang="de-DE" dirty="0" err="1" smtClean="0">
                <a:latin typeface="Calibri" panose="020F0502020204030204" pitchFamily="34" charset="0"/>
                <a:ea typeface="Calibri" panose="020F0502020204030204" pitchFamily="34" charset="0"/>
                <a:cs typeface="Times New Roman" panose="02020603050405020304" pitchFamily="18" charset="0"/>
              </a:rPr>
              <a:t>grds</a:t>
            </a:r>
            <a:r>
              <a:rPr lang="de-DE" dirty="0">
                <a:latin typeface="Calibri" panose="020F0502020204030204" pitchFamily="34" charset="0"/>
                <a:ea typeface="Calibri" panose="020F0502020204030204" pitchFamily="34" charset="0"/>
                <a:cs typeface="Times New Roman" panose="02020603050405020304" pitchFamily="18" charset="0"/>
              </a:rPr>
              <a:t>. verbindlich sein.</a:t>
            </a:r>
          </a:p>
          <a:p>
            <a:pPr marL="342900" lvl="0" indent="-342900">
              <a:lnSpc>
                <a:spcPct val="115000"/>
              </a:lnSpc>
              <a:spcAft>
                <a:spcPts val="0"/>
              </a:spcAft>
              <a:buFont typeface="Symbol" panose="05050102010706020507" pitchFamily="18"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Alternativ kann </a:t>
            </a:r>
            <a:r>
              <a:rPr lang="de-DE" dirty="0" smtClean="0">
                <a:latin typeface="Calibri" panose="020F0502020204030204" pitchFamily="34" charset="0"/>
                <a:ea typeface="Calibri" panose="020F0502020204030204" pitchFamily="34" charset="0"/>
                <a:cs typeface="Times New Roman" panose="02020603050405020304" pitchFamily="18" charset="0"/>
              </a:rPr>
              <a:t>eine </a:t>
            </a:r>
            <a:r>
              <a:rPr lang="de-DE" b="1" dirty="0">
                <a:latin typeface="Calibri" panose="020F0502020204030204" pitchFamily="34" charset="0"/>
                <a:ea typeface="Calibri" panose="020F0502020204030204" pitchFamily="34" charset="0"/>
                <a:cs typeface="Times New Roman" panose="02020603050405020304" pitchFamily="18" charset="0"/>
              </a:rPr>
              <a:t>unverbindliche Abstimmung </a:t>
            </a:r>
            <a:r>
              <a:rPr lang="de-DE" dirty="0">
                <a:latin typeface="Calibri" panose="020F0502020204030204" pitchFamily="34" charset="0"/>
                <a:ea typeface="Calibri" panose="020F0502020204030204" pitchFamily="34" charset="0"/>
                <a:cs typeface="Times New Roman" panose="02020603050405020304" pitchFamily="18" charset="0"/>
              </a:rPr>
              <a:t>erfolgen, </a:t>
            </a:r>
            <a:r>
              <a:rPr lang="de-DE" dirty="0" smtClean="0">
                <a:latin typeface="Calibri" panose="020F0502020204030204" pitchFamily="34" charset="0"/>
                <a:ea typeface="Calibri" panose="020F0502020204030204" pitchFamily="34" charset="0"/>
                <a:cs typeface="Times New Roman" panose="02020603050405020304" pitchFamily="18" charset="0"/>
              </a:rPr>
              <a:t>die ggf. eine </a:t>
            </a:r>
            <a:r>
              <a:rPr lang="de-DE" dirty="0">
                <a:latin typeface="Calibri" panose="020F0502020204030204" pitchFamily="34" charset="0"/>
                <a:ea typeface="Calibri" panose="020F0502020204030204" pitchFamily="34" charset="0"/>
                <a:cs typeface="Times New Roman" panose="02020603050405020304" pitchFamily="18" charset="0"/>
              </a:rPr>
              <a:t>Pflicht zur Vorlage eines geänderten Vorschlages in der nächsten HV </a:t>
            </a:r>
            <a:r>
              <a:rPr lang="de-DE" dirty="0" smtClean="0">
                <a:latin typeface="Calibri" panose="020F0502020204030204" pitchFamily="34" charset="0"/>
                <a:ea typeface="Calibri" panose="020F0502020204030204" pitchFamily="34" charset="0"/>
                <a:cs typeface="Times New Roman" panose="02020603050405020304" pitchFamily="18" charset="0"/>
              </a:rPr>
              <a:t>generiert (Art</a:t>
            </a:r>
            <a:r>
              <a:rPr lang="de-DE" dirty="0">
                <a:latin typeface="Calibri" panose="020F0502020204030204" pitchFamily="34" charset="0"/>
                <a:ea typeface="Calibri" panose="020F0502020204030204" pitchFamily="34" charset="0"/>
                <a:cs typeface="Times New Roman" panose="02020603050405020304" pitchFamily="18" charset="0"/>
              </a:rPr>
              <a:t>. 9a I </a:t>
            </a:r>
            <a:r>
              <a:rPr lang="de-DE" dirty="0" smtClean="0">
                <a:latin typeface="Calibri" panose="020F0502020204030204" pitchFamily="34" charset="0"/>
                <a:ea typeface="Calibri" panose="020F0502020204030204" pitchFamily="34" charset="0"/>
                <a:cs typeface="Times New Roman" panose="02020603050405020304" pitchFamily="18" charset="0"/>
              </a:rPr>
              <a:t>3).</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Votum </a:t>
            </a:r>
            <a:r>
              <a:rPr lang="de-DE" dirty="0" smtClean="0">
                <a:latin typeface="Calibri" panose="020F0502020204030204" pitchFamily="34" charset="0"/>
                <a:ea typeface="Calibri" panose="020F0502020204030204" pitchFamily="34" charset="0"/>
                <a:cs typeface="Times New Roman" panose="02020603050405020304" pitchFamily="18" charset="0"/>
              </a:rPr>
              <a:t>alle </a:t>
            </a:r>
            <a:r>
              <a:rPr lang="de-DE" dirty="0">
                <a:latin typeface="Calibri" panose="020F0502020204030204" pitchFamily="34" charset="0"/>
                <a:ea typeface="Calibri" panose="020F0502020204030204" pitchFamily="34" charset="0"/>
                <a:cs typeface="Times New Roman" panose="02020603050405020304" pitchFamily="18" charset="0"/>
              </a:rPr>
              <a:t>fünf Jahre </a:t>
            </a:r>
            <a:r>
              <a:rPr lang="de-DE" dirty="0" smtClean="0">
                <a:latin typeface="Calibri" panose="020F0502020204030204" pitchFamily="34" charset="0"/>
                <a:ea typeface="Calibri" panose="020F0502020204030204" pitchFamily="34" charset="0"/>
                <a:cs typeface="Times New Roman" panose="02020603050405020304" pitchFamily="18" charset="0"/>
              </a:rPr>
              <a:t>oder </a:t>
            </a:r>
            <a:r>
              <a:rPr lang="de-DE" dirty="0">
                <a:latin typeface="Calibri" panose="020F0502020204030204" pitchFamily="34" charset="0"/>
                <a:ea typeface="Calibri" panose="020F0502020204030204" pitchFamily="34" charset="0"/>
                <a:cs typeface="Times New Roman" panose="02020603050405020304" pitchFamily="18" charset="0"/>
              </a:rPr>
              <a:t>bei </a:t>
            </a:r>
            <a:r>
              <a:rPr lang="de-DE" dirty="0" smtClean="0">
                <a:latin typeface="Calibri" panose="020F0502020204030204" pitchFamily="34" charset="0"/>
                <a:ea typeface="Calibri" panose="020F0502020204030204" pitchFamily="34" charset="0"/>
                <a:cs typeface="Times New Roman" panose="02020603050405020304" pitchFamily="18" charset="0"/>
              </a:rPr>
              <a:t>Änderungen (Art</a:t>
            </a:r>
            <a:r>
              <a:rPr lang="de-DE" dirty="0">
                <a:latin typeface="Calibri" panose="020F0502020204030204" pitchFamily="34" charset="0"/>
                <a:ea typeface="Calibri" panose="020F0502020204030204" pitchFamily="34" charset="0"/>
                <a:cs typeface="Times New Roman" panose="02020603050405020304" pitchFamily="18" charset="0"/>
              </a:rPr>
              <a:t>. 9a I </a:t>
            </a:r>
            <a:r>
              <a:rPr lang="de-DE" dirty="0" smtClean="0">
                <a:latin typeface="Calibri" panose="020F0502020204030204" pitchFamily="34" charset="0"/>
                <a:ea typeface="Calibri" panose="020F0502020204030204" pitchFamily="34" charset="0"/>
                <a:cs typeface="Times New Roman" panose="02020603050405020304" pitchFamily="18" charset="0"/>
              </a:rPr>
              <a:t>4).</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e-DE" dirty="0">
                <a:latin typeface="Calibri" panose="020F0502020204030204" pitchFamily="34" charset="0"/>
                <a:ea typeface="Calibri" panose="020F0502020204030204" pitchFamily="34" charset="0"/>
                <a:cs typeface="Times New Roman" panose="02020603050405020304" pitchFamily="18" charset="0"/>
              </a:rPr>
              <a:t>Das Ergebnis der Abstimmung </a:t>
            </a:r>
            <a:r>
              <a:rPr lang="de-DE" dirty="0" smtClean="0">
                <a:latin typeface="Calibri" panose="020F0502020204030204" pitchFamily="34" charset="0"/>
                <a:ea typeface="Calibri" panose="020F0502020204030204" pitchFamily="34" charset="0"/>
                <a:cs typeface="Times New Roman" panose="02020603050405020304" pitchFamily="18" charset="0"/>
              </a:rPr>
              <a:t>soll </a:t>
            </a:r>
            <a:r>
              <a:rPr lang="de-DE" dirty="0">
                <a:latin typeface="Calibri" panose="020F0502020204030204" pitchFamily="34" charset="0"/>
                <a:ea typeface="Calibri" panose="020F0502020204030204" pitchFamily="34" charset="0"/>
                <a:cs typeface="Times New Roman" panose="02020603050405020304" pitchFamily="18" charset="0"/>
              </a:rPr>
              <a:t>auf der Internetseite der Gesellschaft </a:t>
            </a:r>
            <a:r>
              <a:rPr lang="de-DE" dirty="0" smtClean="0">
                <a:latin typeface="Calibri" panose="020F0502020204030204" pitchFamily="34" charset="0"/>
                <a:ea typeface="Calibri" panose="020F0502020204030204" pitchFamily="34" charset="0"/>
                <a:cs typeface="Times New Roman" panose="02020603050405020304" pitchFamily="18" charset="0"/>
              </a:rPr>
              <a:t>veröffentlicht werden (Art</a:t>
            </a:r>
            <a:r>
              <a:rPr lang="de-DE" dirty="0">
                <a:latin typeface="Calibri" panose="020F0502020204030204" pitchFamily="34" charset="0"/>
                <a:ea typeface="Calibri" panose="020F0502020204030204" pitchFamily="34" charset="0"/>
                <a:cs typeface="Times New Roman" panose="02020603050405020304" pitchFamily="18" charset="0"/>
              </a:rPr>
              <a:t>. 9a </a:t>
            </a:r>
            <a:r>
              <a:rPr lang="de-DE" dirty="0" smtClean="0">
                <a:latin typeface="Calibri" panose="020F0502020204030204" pitchFamily="34" charset="0"/>
                <a:ea typeface="Calibri" panose="020F0502020204030204" pitchFamily="34" charset="0"/>
                <a:cs typeface="Times New Roman" panose="02020603050405020304" pitchFamily="18" charset="0"/>
              </a:rPr>
              <a:t>IV).</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316799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981200" y="404814"/>
            <a:ext cx="8229600" cy="1012825"/>
          </a:xfrm>
        </p:spPr>
        <p:txBody>
          <a:bodyPr/>
          <a:lstStyle/>
          <a:p>
            <a:r>
              <a:rPr lang="en-US" altLang="de-DE" sz="3200" dirty="0"/>
              <a:t>“Article 9a </a:t>
            </a:r>
            <a:r>
              <a:rPr lang="en-US" altLang="de-DE" sz="3200" dirty="0" smtClean="0"/>
              <a:t/>
            </a:r>
            <a:br>
              <a:rPr lang="en-US" altLang="de-DE" sz="3200" dirty="0" smtClean="0"/>
            </a:br>
            <a:r>
              <a:rPr lang="en-US" altLang="de-DE" sz="3200" dirty="0" smtClean="0"/>
              <a:t>Right </a:t>
            </a:r>
            <a:r>
              <a:rPr lang="en-US" altLang="de-DE" sz="3200" dirty="0"/>
              <a:t>to vote on the remuneration policy</a:t>
            </a:r>
            <a:br>
              <a:rPr lang="en-US" altLang="de-DE" sz="3200" dirty="0"/>
            </a:br>
            <a:endParaRPr lang="de-DE" altLang="de-DE" sz="3200" dirty="0"/>
          </a:p>
        </p:txBody>
      </p:sp>
      <p:sp>
        <p:nvSpPr>
          <p:cNvPr id="13315" name="Inhaltsplatzhalter 2"/>
          <p:cNvSpPr>
            <a:spLocks noGrp="1"/>
          </p:cNvSpPr>
          <p:nvPr>
            <p:ph idx="1"/>
          </p:nvPr>
        </p:nvSpPr>
        <p:spPr/>
        <p:txBody>
          <a:bodyPr/>
          <a:lstStyle/>
          <a:p>
            <a:pPr marL="0" indent="0">
              <a:buNone/>
            </a:pPr>
            <a:r>
              <a:rPr lang="en-US" altLang="de-DE" sz="2400"/>
              <a:t>Member States shall ensure that the </a:t>
            </a:r>
            <a:r>
              <a:rPr lang="en-US" altLang="de-DE" sz="2400">
                <a:solidFill>
                  <a:srgbClr val="FF0000"/>
                </a:solidFill>
              </a:rPr>
              <a:t>vote by the general meeting on the remuneration policy is binding</a:t>
            </a:r>
            <a:r>
              <a:rPr lang="en-US" altLang="de-DE" sz="2400"/>
              <a:t>. ….</a:t>
            </a:r>
            <a:br>
              <a:rPr lang="en-US" altLang="de-DE" sz="2400"/>
            </a:br>
            <a:r>
              <a:rPr lang="en-US" altLang="de-DE" sz="2400"/>
              <a:t>However Member States may provide that the vote by the general meeting on the remuneration policy is </a:t>
            </a:r>
            <a:r>
              <a:rPr lang="en-US" altLang="de-DE" sz="2400">
                <a:solidFill>
                  <a:srgbClr val="FF0000"/>
                </a:solidFill>
              </a:rPr>
              <a:t>advisory</a:t>
            </a:r>
            <a:r>
              <a:rPr lang="en-US" altLang="de-DE" sz="2400"/>
              <a:t>, provided that where the general meeting votes against the remuneration policy, a </a:t>
            </a:r>
            <a:r>
              <a:rPr lang="en-US" altLang="de-DE" sz="2400">
                <a:solidFill>
                  <a:srgbClr val="FF0000"/>
                </a:solidFill>
              </a:rPr>
              <a:t>revised policy is submitted to a vote at the next general meeting</a:t>
            </a:r>
            <a:r>
              <a:rPr lang="en-US" altLang="de-DE" sz="2400"/>
              <a:t>.</a:t>
            </a:r>
          </a:p>
          <a:p>
            <a:pPr marL="0" indent="0">
              <a:buNone/>
            </a:pPr>
            <a:r>
              <a:rPr lang="en-US" altLang="de-DE" sz="2400"/>
              <a:t>Member States shall ensure that companies submit the remuneration policy to a vote by the general meeting at </a:t>
            </a:r>
            <a:r>
              <a:rPr lang="en-US" altLang="de-DE" sz="2400">
                <a:solidFill>
                  <a:srgbClr val="FF0000"/>
                </a:solidFill>
              </a:rPr>
              <a:t>every material change </a:t>
            </a:r>
            <a:r>
              <a:rPr lang="en-US" altLang="de-DE" sz="2400"/>
              <a:t>and in any case at least </a:t>
            </a:r>
            <a:r>
              <a:rPr lang="en-US" altLang="de-DE" sz="2400">
                <a:solidFill>
                  <a:srgbClr val="FF0000"/>
                </a:solidFill>
              </a:rPr>
              <a:t>every five years.</a:t>
            </a:r>
          </a:p>
        </p:txBody>
      </p:sp>
    </p:spTree>
    <p:extLst>
      <p:ext uri="{BB962C8B-B14F-4D97-AF65-F5344CB8AC3E}">
        <p14:creationId xmlns:p14="http://schemas.microsoft.com/office/powerpoint/2010/main" val="897374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lvl="0">
              <a:lnSpc>
                <a:spcPct val="115000"/>
              </a:lnSpc>
              <a:spcAft>
                <a:spcPts val="1000"/>
              </a:spcAft>
              <a:buFont typeface="Symbol" panose="05050102010706020507" pitchFamily="18"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Der </a:t>
            </a:r>
            <a:r>
              <a:rPr lang="de-DE" b="1" dirty="0" smtClean="0">
                <a:effectLst/>
                <a:latin typeface="Calibri" panose="020F0502020204030204" pitchFamily="34" charset="0"/>
                <a:ea typeface="Calibri" panose="020F0502020204030204" pitchFamily="34" charset="0"/>
                <a:cs typeface="Times New Roman" panose="02020603050405020304" pitchFamily="18" charset="0"/>
              </a:rPr>
              <a:t>Bericht zum Vergütungssystem </a:t>
            </a:r>
            <a:r>
              <a:rPr lang="de-DE" dirty="0" smtClean="0">
                <a:effectLst/>
                <a:latin typeface="Calibri" panose="020F0502020204030204" pitchFamily="34" charset="0"/>
                <a:ea typeface="Calibri" panose="020F0502020204030204" pitchFamily="34" charset="0"/>
                <a:cs typeface="Times New Roman" panose="02020603050405020304" pitchFamily="18" charset="0"/>
              </a:rPr>
              <a:t>im Vorfeld zur HV soll die in Art. 9b genannten Informationen enthalten </a:t>
            </a:r>
          </a:p>
          <a:p>
            <a:pPr>
              <a:lnSpc>
                <a:spcPct val="115000"/>
              </a:lnSpc>
              <a:spcAft>
                <a:spcPts val="1000"/>
              </a:spcAft>
              <a:buFont typeface="Symbol" panose="05050102010706020507" pitchFamily="18" charset="2"/>
              <a:buChar char=""/>
            </a:pPr>
            <a:r>
              <a:rPr lang="de-DE" dirty="0" smtClean="0">
                <a:latin typeface="Calibri" panose="020F0502020204030204" pitchFamily="34" charset="0"/>
                <a:ea typeface="Calibri" panose="020F0502020204030204" pitchFamily="34" charset="0"/>
                <a:cs typeface="Times New Roman" panose="02020603050405020304" pitchFamily="18" charset="0"/>
              </a:rPr>
              <a:t>Über den Bericht soll unverbindlich abgestimmt werden </a:t>
            </a:r>
            <a:br>
              <a:rPr lang="de-DE" dirty="0" smtClean="0">
                <a:latin typeface="Calibri" panose="020F0502020204030204" pitchFamily="34" charset="0"/>
                <a:ea typeface="Calibri" panose="020F0502020204030204" pitchFamily="34" charset="0"/>
                <a:cs typeface="Times New Roman" panose="02020603050405020304" pitchFamily="18" charset="0"/>
              </a:rPr>
            </a:br>
            <a:r>
              <a:rPr lang="de-DE" dirty="0" smtClean="0">
                <a:latin typeface="Calibri" panose="020F0502020204030204" pitchFamily="34" charset="0"/>
                <a:ea typeface="Calibri" panose="020F0502020204030204" pitchFamily="34" charset="0"/>
                <a:cs typeface="Times New Roman" panose="02020603050405020304" pitchFamily="18" charset="0"/>
              </a:rPr>
              <a:t>(Art. 9b III); bei kleineren Gesellschaften: Diskussion.</a:t>
            </a:r>
            <a:endParaRPr lang="de-DE"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Symbol" panose="05050102010706020507" pitchFamily="18"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Nach der HV soll er ebenfalls auf der Internetseite des Unternehmens veröffentlicht werden (Art. 9b III a).</a:t>
            </a:r>
          </a:p>
          <a:p>
            <a:endParaRPr lang="de-DE" dirty="0"/>
          </a:p>
        </p:txBody>
      </p:sp>
    </p:spTree>
    <p:extLst>
      <p:ext uri="{BB962C8B-B14F-4D97-AF65-F5344CB8AC3E}">
        <p14:creationId xmlns:p14="http://schemas.microsoft.com/office/powerpoint/2010/main" val="2421238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US" altLang="de-DE" sz="2400"/>
              <a:t>Article 9b Information to be provided in the remuneration report and right to vote on the remuneration report</a:t>
            </a:r>
            <a:endParaRPr lang="de-DE" altLang="de-DE" sz="2400"/>
          </a:p>
        </p:txBody>
      </p:sp>
      <p:sp>
        <p:nvSpPr>
          <p:cNvPr id="16387" name="Inhaltsplatzhalter 2"/>
          <p:cNvSpPr>
            <a:spLocks noGrp="1"/>
          </p:cNvSpPr>
          <p:nvPr>
            <p:ph idx="1"/>
          </p:nvPr>
        </p:nvSpPr>
        <p:spPr/>
        <p:txBody>
          <a:bodyPr/>
          <a:lstStyle/>
          <a:p>
            <a:pPr marL="0" indent="0">
              <a:buNone/>
            </a:pPr>
            <a:r>
              <a:rPr lang="en-US" altLang="de-DE" smtClean="0"/>
              <a:t>..the annual relative change of the remuneration of directors over at least the last five financial years, </a:t>
            </a:r>
            <a:r>
              <a:rPr lang="en-US" altLang="de-DE" smtClean="0">
                <a:solidFill>
                  <a:srgbClr val="FF0000"/>
                </a:solidFill>
              </a:rPr>
              <a:t>its relation to the evolution of the performance of the company and of to change in the average remuneration of full time employees </a:t>
            </a:r>
            <a:r>
              <a:rPr lang="en-US" altLang="de-DE" smtClean="0"/>
              <a:t>of the company other than directors during that period, presented together in a manner which permits comparison;</a:t>
            </a:r>
            <a:endParaRPr lang="de-DE" altLang="de-DE" smtClean="0"/>
          </a:p>
        </p:txBody>
      </p:sp>
    </p:spTree>
    <p:extLst>
      <p:ext uri="{BB962C8B-B14F-4D97-AF65-F5344CB8AC3E}">
        <p14:creationId xmlns:p14="http://schemas.microsoft.com/office/powerpoint/2010/main" val="449306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altLang="de-DE" sz="2800"/>
              <a:t>Article 9b Information to be provided in the remuneration report and right to vote on the remuneration report</a:t>
            </a:r>
            <a:endParaRPr lang="de-DE" altLang="de-DE" sz="2800"/>
          </a:p>
        </p:txBody>
      </p:sp>
      <p:sp>
        <p:nvSpPr>
          <p:cNvPr id="15363" name="Inhaltsplatzhalter 2"/>
          <p:cNvSpPr>
            <a:spLocks noGrp="1"/>
          </p:cNvSpPr>
          <p:nvPr>
            <p:ph idx="1"/>
          </p:nvPr>
        </p:nvSpPr>
        <p:spPr/>
        <p:txBody>
          <a:bodyPr/>
          <a:lstStyle/>
          <a:p>
            <a:r>
              <a:rPr lang="en-US" altLang="de-DE" sz="2400" dirty="0"/>
              <a:t>Member States shall ensure that the annual general meeting has </a:t>
            </a:r>
            <a:r>
              <a:rPr lang="en-US" altLang="de-DE" sz="2400" dirty="0">
                <a:solidFill>
                  <a:srgbClr val="FF0000"/>
                </a:solidFill>
              </a:rPr>
              <a:t>the right to hold an advisory vote</a:t>
            </a:r>
            <a:r>
              <a:rPr lang="en-US" altLang="de-DE" sz="2400" dirty="0"/>
              <a:t> on the remuneration report of the past financial year. </a:t>
            </a:r>
          </a:p>
        </p:txBody>
      </p:sp>
    </p:spTree>
    <p:extLst>
      <p:ext uri="{BB962C8B-B14F-4D97-AF65-F5344CB8AC3E}">
        <p14:creationId xmlns:p14="http://schemas.microsoft.com/office/powerpoint/2010/main" val="1705615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Calibri" panose="020F0502020204030204" pitchFamily="34" charset="0"/>
                <a:ea typeface="Calibri" panose="020F0502020204030204" pitchFamily="34" charset="0"/>
                <a:cs typeface="Times New Roman" panose="02020603050405020304" pitchFamily="18" charset="0"/>
              </a:rPr>
              <a:t>Related</a:t>
            </a:r>
            <a:r>
              <a:rPr lang="de-DE" dirty="0">
                <a:latin typeface="Calibri" panose="020F0502020204030204" pitchFamily="34" charset="0"/>
                <a:ea typeface="Calibri" panose="020F0502020204030204" pitchFamily="34" charset="0"/>
                <a:cs typeface="Times New Roman" panose="02020603050405020304" pitchFamily="18" charset="0"/>
              </a:rPr>
              <a:t> Party Transactions </a:t>
            </a:r>
            <a:r>
              <a:rPr lang="de-DE" dirty="0" smtClean="0">
                <a:latin typeface="Calibri" panose="020F0502020204030204" pitchFamily="34" charset="0"/>
                <a:ea typeface="Calibri" panose="020F0502020204030204" pitchFamily="34" charset="0"/>
                <a:cs typeface="Times New Roman" panose="02020603050405020304" pitchFamily="18" charset="0"/>
              </a:rPr>
              <a:t>(Art</a:t>
            </a:r>
            <a:r>
              <a:rPr lang="de-DE" dirty="0">
                <a:latin typeface="Calibri" panose="020F0502020204030204" pitchFamily="34" charset="0"/>
                <a:ea typeface="Calibri" panose="020F0502020204030204" pitchFamily="34" charset="0"/>
                <a:cs typeface="Times New Roman" panose="02020603050405020304" pitchFamily="18" charset="0"/>
              </a:rPr>
              <a:t>. 9c II)</a:t>
            </a:r>
            <a:endParaRPr lang="de-DE" dirty="0"/>
          </a:p>
        </p:txBody>
      </p:sp>
      <p:sp>
        <p:nvSpPr>
          <p:cNvPr id="3" name="Inhaltsplatzhalter 2"/>
          <p:cNvSpPr>
            <a:spLocks noGrp="1"/>
          </p:cNvSpPr>
          <p:nvPr>
            <p:ph idx="1"/>
          </p:nvPr>
        </p:nvSpPr>
        <p:spPr/>
        <p:txBody>
          <a:bodyPr/>
          <a:lstStyle/>
          <a:p>
            <a:pPr marL="342900" lvl="0" indent="-342900">
              <a:lnSpc>
                <a:spcPct val="115000"/>
              </a:lnSpc>
              <a:spcAft>
                <a:spcPts val="1000"/>
              </a:spcAft>
              <a:buFont typeface="Symbol" panose="05050102010706020507" pitchFamily="18" charset="2"/>
              <a:buChar char=""/>
            </a:pPr>
            <a:r>
              <a:rPr lang="de-DE" dirty="0" err="1" smtClean="0">
                <a:latin typeface="Calibri" panose="020F0502020204030204" pitchFamily="34" charset="0"/>
                <a:ea typeface="Calibri" panose="020F0502020204030204" pitchFamily="34" charset="0"/>
                <a:cs typeface="Times New Roman" panose="02020603050405020304" pitchFamily="18" charset="0"/>
              </a:rPr>
              <a:t>Grds</a:t>
            </a:r>
            <a:r>
              <a:rPr lang="de-DE" dirty="0">
                <a:latin typeface="Calibri" panose="020F0502020204030204" pitchFamily="34" charset="0"/>
                <a:ea typeface="Calibri" panose="020F0502020204030204" pitchFamily="34" charset="0"/>
                <a:cs typeface="Times New Roman" panose="02020603050405020304" pitchFamily="18" charset="0"/>
              </a:rPr>
              <a:t>. muss die HV </a:t>
            </a:r>
            <a:r>
              <a:rPr lang="de-DE" dirty="0" smtClean="0">
                <a:latin typeface="Calibri" panose="020F0502020204030204" pitchFamily="34" charset="0"/>
                <a:ea typeface="Calibri" panose="020F0502020204030204" pitchFamily="34" charset="0"/>
                <a:cs typeface="Times New Roman" panose="02020603050405020304" pitchFamily="18" charset="0"/>
              </a:rPr>
              <a:t>zustimmen</a:t>
            </a:r>
          </a:p>
          <a:p>
            <a:pPr marL="342900" lvl="0" indent="-342900">
              <a:lnSpc>
                <a:spcPct val="115000"/>
              </a:lnSpc>
              <a:spcAft>
                <a:spcPts val="1000"/>
              </a:spcAft>
              <a:buFont typeface="Symbol" panose="05050102010706020507" pitchFamily="18" charset="2"/>
              <a:buChar char=""/>
            </a:pPr>
            <a:r>
              <a:rPr lang="de-DE" dirty="0" smtClean="0">
                <a:latin typeface="Calibri" panose="020F0502020204030204" pitchFamily="34" charset="0"/>
                <a:ea typeface="Calibri" panose="020F0502020204030204" pitchFamily="34" charset="0"/>
                <a:cs typeface="Times New Roman" panose="02020603050405020304" pitchFamily="18" charset="0"/>
              </a:rPr>
              <a:t>Aber es genügt Zustimmung des AR, </a:t>
            </a:r>
            <a:r>
              <a:rPr lang="de-DE" dirty="0">
                <a:latin typeface="Calibri" panose="020F0502020204030204" pitchFamily="34" charset="0"/>
                <a:ea typeface="Calibri" panose="020F0502020204030204" pitchFamily="34" charset="0"/>
                <a:cs typeface="Times New Roman" panose="02020603050405020304" pitchFamily="18" charset="0"/>
              </a:rPr>
              <a:t>wenn Unabhängigkeit gewährleistet ist. Dabei </a:t>
            </a:r>
            <a:r>
              <a:rPr lang="de-DE" dirty="0" err="1" smtClean="0">
                <a:latin typeface="Calibri" panose="020F0502020204030204" pitchFamily="34" charset="0"/>
                <a:ea typeface="Calibri" panose="020F0502020204030204" pitchFamily="34" charset="0"/>
                <a:cs typeface="Times New Roman" panose="02020603050405020304" pitchFamily="18" charset="0"/>
              </a:rPr>
              <a:t>grds</a:t>
            </a:r>
            <a:r>
              <a:rPr lang="de-DE" dirty="0" smtClean="0">
                <a:latin typeface="Calibri" panose="020F0502020204030204" pitchFamily="34" charset="0"/>
                <a:ea typeface="Calibri" panose="020F0502020204030204" pitchFamily="34" charset="0"/>
                <a:cs typeface="Times New Roman" panose="02020603050405020304" pitchFamily="18" charset="0"/>
              </a:rPr>
              <a:t>. Stimmrechtsauschluss </a:t>
            </a:r>
            <a:r>
              <a:rPr lang="de-DE" dirty="0">
                <a:latin typeface="Calibri" panose="020F0502020204030204" pitchFamily="34" charset="0"/>
                <a:ea typeface="Calibri" panose="020F0502020204030204" pitchFamily="34" charset="0"/>
                <a:cs typeface="Times New Roman" panose="02020603050405020304" pitchFamily="18" charset="0"/>
              </a:rPr>
              <a:t>für </a:t>
            </a:r>
            <a:r>
              <a:rPr lang="de-DE" dirty="0" smtClean="0">
                <a:latin typeface="Calibri" panose="020F0502020204030204" pitchFamily="34" charset="0"/>
                <a:ea typeface="Calibri" panose="020F0502020204030204" pitchFamily="34" charset="0"/>
                <a:cs typeface="Times New Roman" panose="02020603050405020304" pitchFamily="18" charset="0"/>
              </a:rPr>
              <a:t>Begünstigten.</a:t>
            </a:r>
          </a:p>
          <a:p>
            <a:pPr marL="342900" lvl="0" indent="-342900">
              <a:lnSpc>
                <a:spcPct val="115000"/>
              </a:lnSpc>
              <a:spcAft>
                <a:spcPts val="1000"/>
              </a:spcAft>
              <a:buFont typeface="Symbol" panose="05050102010706020507" pitchFamily="18" charset="2"/>
              <a:buChar char=""/>
            </a:pPr>
            <a:r>
              <a:rPr lang="de-DE" dirty="0" smtClean="0">
                <a:latin typeface="Calibri" panose="020F0502020204030204" pitchFamily="34" charset="0"/>
                <a:ea typeface="Calibri" panose="020F0502020204030204" pitchFamily="34" charset="0"/>
                <a:cs typeface="Times New Roman" panose="02020603050405020304" pitchFamily="18" charset="0"/>
              </a:rPr>
              <a:t>Konzernklausel</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940951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altLang="de-DE" sz="2800"/>
              <a:t>Article 9c Transparency and approval of related party transactions</a:t>
            </a:r>
            <a:endParaRPr lang="de-DE" altLang="de-DE" sz="2800"/>
          </a:p>
        </p:txBody>
      </p:sp>
      <p:sp>
        <p:nvSpPr>
          <p:cNvPr id="17411" name="Inhaltsplatzhalter 2"/>
          <p:cNvSpPr>
            <a:spLocks noGrp="1"/>
          </p:cNvSpPr>
          <p:nvPr>
            <p:ph idx="1"/>
          </p:nvPr>
        </p:nvSpPr>
        <p:spPr/>
        <p:txBody>
          <a:bodyPr/>
          <a:lstStyle/>
          <a:p>
            <a:r>
              <a:rPr lang="en-US" altLang="de-DE" sz="2400"/>
              <a:t>Member States shall ensure that companies publicly announce </a:t>
            </a:r>
            <a:r>
              <a:rPr lang="en-US" altLang="de-DE" sz="2400">
                <a:solidFill>
                  <a:srgbClr val="FF0000"/>
                </a:solidFill>
              </a:rPr>
              <a:t>material transactions </a:t>
            </a:r>
            <a:r>
              <a:rPr lang="en-US" altLang="de-DE" sz="2400"/>
              <a:t>with related parties at the latest at the time of the conclusion of the transaction.</a:t>
            </a:r>
          </a:p>
          <a:p>
            <a:r>
              <a:rPr lang="en-US" altLang="de-DE" sz="2400"/>
              <a:t>Member States </a:t>
            </a:r>
            <a:r>
              <a:rPr lang="en-US" altLang="de-DE" sz="2400">
                <a:solidFill>
                  <a:srgbClr val="FF0000"/>
                </a:solidFill>
              </a:rPr>
              <a:t>may provide </a:t>
            </a:r>
            <a:r>
              <a:rPr lang="en-US" altLang="de-DE" sz="2400"/>
              <a:t>that the announcement published according to paragraph 1 is accompanied by a report assessing whether or not the transaction is </a:t>
            </a:r>
            <a:r>
              <a:rPr lang="en-US" altLang="de-DE" sz="2400">
                <a:solidFill>
                  <a:srgbClr val="FF0000"/>
                </a:solidFill>
              </a:rPr>
              <a:t>fair and reasonable</a:t>
            </a:r>
            <a:r>
              <a:rPr lang="en-US" altLang="de-DE" sz="2400"/>
              <a:t> from the perspective of the shareholders who are not related party, including minority shareholders and explaining the assumptions it is based upon together with the methods used.</a:t>
            </a:r>
          </a:p>
          <a:p>
            <a:r>
              <a:rPr lang="en-US" altLang="de-DE" sz="2400"/>
              <a:t>This report shall be produced by: …the administrative or the supervisory body….</a:t>
            </a:r>
            <a:endParaRPr lang="de-DE" altLang="de-DE" sz="2400"/>
          </a:p>
        </p:txBody>
      </p:sp>
    </p:spTree>
    <p:extLst>
      <p:ext uri="{BB962C8B-B14F-4D97-AF65-F5344CB8AC3E}">
        <p14:creationId xmlns:p14="http://schemas.microsoft.com/office/powerpoint/2010/main" val="882415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altLang="de-DE" sz="2000"/>
              <a:t>Article 9c Transparency and approval of related party transactions</a:t>
            </a:r>
            <a:endParaRPr lang="de-DE" altLang="de-DE" sz="2000"/>
          </a:p>
        </p:txBody>
      </p:sp>
      <p:sp>
        <p:nvSpPr>
          <p:cNvPr id="18435" name="Inhaltsplatzhalter 2"/>
          <p:cNvSpPr>
            <a:spLocks noGrp="1"/>
          </p:cNvSpPr>
          <p:nvPr>
            <p:ph idx="1"/>
          </p:nvPr>
        </p:nvSpPr>
        <p:spPr/>
        <p:txBody>
          <a:bodyPr/>
          <a:lstStyle/>
          <a:p>
            <a:r>
              <a:rPr lang="en-US" altLang="de-DE" sz="2400" dirty="0"/>
              <a:t>Member States </a:t>
            </a:r>
            <a:r>
              <a:rPr lang="en-US" altLang="de-DE" sz="2400" dirty="0">
                <a:solidFill>
                  <a:srgbClr val="FF0000"/>
                </a:solidFill>
              </a:rPr>
              <a:t>shall ensure </a:t>
            </a:r>
            <a:r>
              <a:rPr lang="en-US" altLang="de-DE" sz="2400" dirty="0"/>
              <a:t>that </a:t>
            </a:r>
            <a:r>
              <a:rPr lang="en-US" altLang="de-DE" sz="2400" dirty="0">
                <a:solidFill>
                  <a:srgbClr val="FF0000"/>
                </a:solidFill>
              </a:rPr>
              <a:t>material transactions with related parties</a:t>
            </a:r>
            <a:r>
              <a:rPr lang="en-US" altLang="de-DE" sz="2400" dirty="0"/>
              <a:t> are </a:t>
            </a:r>
            <a:r>
              <a:rPr lang="en-US" altLang="de-DE" sz="2400" dirty="0">
                <a:solidFill>
                  <a:srgbClr val="FF0000"/>
                </a:solidFill>
              </a:rPr>
              <a:t>approved by the general meeting </a:t>
            </a:r>
            <a:r>
              <a:rPr lang="en-US" altLang="de-DE" sz="2400" b="1" dirty="0"/>
              <a:t>or </a:t>
            </a:r>
            <a:r>
              <a:rPr lang="en-US" altLang="de-DE" sz="2400" dirty="0"/>
              <a:t>by the administrative </a:t>
            </a:r>
            <a:r>
              <a:rPr lang="en-US" altLang="de-DE" sz="2400" dirty="0">
                <a:solidFill>
                  <a:srgbClr val="FF0000"/>
                </a:solidFill>
              </a:rPr>
              <a:t>or supervisory body </a:t>
            </a:r>
            <a:r>
              <a:rPr lang="en-US" altLang="de-DE" sz="2400" dirty="0"/>
              <a:t>of the company according to procedures which prevent a related party from taking advantage of its position and provide adequate protection for the interests of shareholders who are not related party, including minority shareholders.</a:t>
            </a:r>
            <a:endParaRPr lang="de-DE" altLang="de-DE" sz="2400" dirty="0"/>
          </a:p>
          <a:p>
            <a:r>
              <a:rPr lang="en-US" altLang="de-DE" sz="2400" dirty="0"/>
              <a:t>Paragraphs 1, 1a and 2 shall not apply to transactions entered into in the </a:t>
            </a:r>
            <a:r>
              <a:rPr lang="en-US" altLang="de-DE" sz="2400" dirty="0">
                <a:solidFill>
                  <a:srgbClr val="FF0000"/>
                </a:solidFill>
              </a:rPr>
              <a:t>ordinary course of business </a:t>
            </a:r>
            <a:r>
              <a:rPr lang="en-US" altLang="de-DE" sz="2400" dirty="0"/>
              <a:t>and concluded on normal market terms.</a:t>
            </a:r>
            <a:endParaRPr lang="de-DE" altLang="de-DE" sz="2400" dirty="0"/>
          </a:p>
        </p:txBody>
      </p:sp>
    </p:spTree>
    <p:extLst>
      <p:ext uri="{BB962C8B-B14F-4D97-AF65-F5344CB8AC3E}">
        <p14:creationId xmlns:p14="http://schemas.microsoft.com/office/powerpoint/2010/main" val="607580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en-US" altLang="de-DE" sz="2000"/>
              <a:t>Article 9c Transparency and approval of related party transactions</a:t>
            </a:r>
            <a:endParaRPr lang="de-DE" altLang="de-DE" sz="2000"/>
          </a:p>
        </p:txBody>
      </p:sp>
      <p:sp>
        <p:nvSpPr>
          <p:cNvPr id="19459" name="Inhaltsplatzhalter 2"/>
          <p:cNvSpPr>
            <a:spLocks noGrp="1"/>
          </p:cNvSpPr>
          <p:nvPr>
            <p:ph idx="1"/>
          </p:nvPr>
        </p:nvSpPr>
        <p:spPr/>
        <p:txBody>
          <a:bodyPr/>
          <a:lstStyle/>
          <a:p>
            <a:r>
              <a:rPr lang="en-US" altLang="de-DE" sz="2800" dirty="0"/>
              <a:t>Member States may exclude or may allow companies to exclude from the requirements in paragraphs 1, 1a and 2:</a:t>
            </a:r>
          </a:p>
          <a:p>
            <a:r>
              <a:rPr lang="en-US" altLang="de-DE" sz="2800" dirty="0"/>
              <a:t>(b) transactions entered into between the company and its </a:t>
            </a:r>
            <a:r>
              <a:rPr lang="en-US" altLang="de-DE" sz="2800" dirty="0">
                <a:solidFill>
                  <a:srgbClr val="FF0000"/>
                </a:solidFill>
              </a:rPr>
              <a:t>subsidiaries</a:t>
            </a:r>
            <a:r>
              <a:rPr lang="en-US" altLang="de-DE" sz="2800" dirty="0"/>
              <a:t> provided that they are wholly owned or that no other related party of the company has an interest in the subsidiary undertaking </a:t>
            </a:r>
            <a:r>
              <a:rPr lang="en-US" altLang="de-DE" sz="2800" dirty="0">
                <a:solidFill>
                  <a:srgbClr val="FF0000"/>
                </a:solidFill>
              </a:rPr>
              <a:t>or that national law provides for adequate protection of interests of shareholders who are not related party, </a:t>
            </a:r>
            <a:r>
              <a:rPr lang="en-US" altLang="de-DE" sz="2800" dirty="0"/>
              <a:t>including minority shareholders in such transactions;</a:t>
            </a:r>
            <a:endParaRPr lang="de-DE" altLang="de-DE" sz="2800" dirty="0"/>
          </a:p>
        </p:txBody>
      </p:sp>
    </p:spTree>
    <p:extLst>
      <p:ext uri="{BB962C8B-B14F-4D97-AF65-F5344CB8AC3E}">
        <p14:creationId xmlns:p14="http://schemas.microsoft.com/office/powerpoint/2010/main" val="2828271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effectLst/>
                <a:latin typeface="Calibri" panose="020F0502020204030204" pitchFamily="34" charset="0"/>
                <a:ea typeface="Calibri" panose="020F0502020204030204" pitchFamily="34" charset="0"/>
                <a:cs typeface="Times New Roman" panose="02020603050405020304" pitchFamily="18" charset="0"/>
              </a:rPr>
              <a:t>Verfahren, insbesondere Ausübung der Stimmrechte:</a:t>
            </a:r>
            <a:br>
              <a:rPr lang="de-DE" dirty="0" smtClean="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p:cNvSpPr>
            <a:spLocks noGrp="1"/>
          </p:cNvSpPr>
          <p:nvPr>
            <p:ph idx="1"/>
          </p:nvPr>
        </p:nvSpPr>
        <p:spPr/>
        <p:txBody>
          <a:bodyPr/>
          <a:lstStyle/>
          <a:p>
            <a:pPr lvl="0">
              <a:lnSpc>
                <a:spcPct val="115000"/>
              </a:lnSpc>
              <a:spcAft>
                <a:spcPts val="0"/>
              </a:spcAft>
              <a:buFont typeface="Symbol" panose="05050102010706020507" pitchFamily="18"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Wenn Stimmen elektronisch abgegeben werden, soll der Abstimmende eine Bestätigung bekommen, Art. 3c II 1.</a:t>
            </a:r>
          </a:p>
          <a:p>
            <a:pPr lvl="0">
              <a:lnSpc>
                <a:spcPct val="115000"/>
              </a:lnSpc>
              <a:spcAft>
                <a:spcPts val="0"/>
              </a:spcAft>
              <a:buFont typeface="Symbol" panose="05050102010706020507" pitchFamily="18" charset="2"/>
              <a:buChar char=""/>
            </a:pPr>
            <a:r>
              <a:rPr lang="de-DE" dirty="0" smtClean="0">
                <a:effectLst/>
                <a:latin typeface="Calibri" panose="020F0502020204030204" pitchFamily="34" charset="0"/>
                <a:ea typeface="Calibri" panose="020F0502020204030204" pitchFamily="34" charset="0"/>
                <a:cs typeface="Times New Roman" panose="02020603050405020304" pitchFamily="18" charset="0"/>
              </a:rPr>
              <a:t>Jeder Aktionär erhält, wenn er vertreten worden ist, auf Anfrage eine Auskunft darüber wie seine Aktien abgestimmt haben, Art. 3c II 2.</a:t>
            </a:r>
          </a:p>
          <a:p>
            <a:pPr lvl="0">
              <a:lnSpc>
                <a:spcPct val="115000"/>
              </a:lnSpc>
              <a:spcAft>
                <a:spcPts val="1000"/>
              </a:spcAft>
              <a:buFont typeface="Symbol" panose="05050102010706020507" pitchFamily="18" charset="2"/>
              <a:buChar char=""/>
            </a:pPr>
            <a:r>
              <a:rPr lang="de-DE" dirty="0" err="1" smtClean="0">
                <a:effectLst/>
                <a:latin typeface="Calibri" panose="020F0502020204030204" pitchFamily="34" charset="0"/>
                <a:ea typeface="Calibri" panose="020F0502020204030204" pitchFamily="34" charset="0"/>
                <a:cs typeface="Times New Roman" panose="02020603050405020304" pitchFamily="18" charset="0"/>
              </a:rPr>
              <a:t>Intermediärregulierung</a:t>
            </a:r>
            <a:r>
              <a:rPr lang="de-DE" dirty="0" smtClean="0">
                <a:effectLst/>
                <a:latin typeface="Calibri" panose="020F0502020204030204" pitchFamily="34" charset="0"/>
                <a:ea typeface="Calibri" panose="020F0502020204030204" pitchFamily="34" charset="0"/>
                <a:cs typeface="Times New Roman" panose="02020603050405020304" pitchFamily="18" charset="0"/>
              </a:rPr>
              <a:t>: Banken etc. müssen entweder die Ausübung oder die persönliche bzw. elektronische Abstimmung anbieten, Art. 3c I.</a:t>
            </a:r>
          </a:p>
          <a:p>
            <a:endParaRPr lang="de-DE" dirty="0"/>
          </a:p>
        </p:txBody>
      </p:sp>
    </p:spTree>
    <p:extLst>
      <p:ext uri="{BB962C8B-B14F-4D97-AF65-F5344CB8AC3E}">
        <p14:creationId xmlns:p14="http://schemas.microsoft.com/office/powerpoint/2010/main" val="313233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hat dieses halbe Jahrhundert für die HV erbracht – und wie geht es weiter?</a:t>
            </a:r>
            <a:endParaRPr lang="de-DE" dirty="0"/>
          </a:p>
        </p:txBody>
      </p:sp>
      <p:sp>
        <p:nvSpPr>
          <p:cNvPr id="5" name="Inhaltsplatzhalter 4"/>
          <p:cNvSpPr>
            <a:spLocks noGrp="1"/>
          </p:cNvSpPr>
          <p:nvPr>
            <p:ph idx="1"/>
          </p:nvPr>
        </p:nvSpPr>
        <p:spPr>
          <a:xfrm>
            <a:off x="704538" y="2323475"/>
            <a:ext cx="10649262" cy="3853488"/>
          </a:xfrm>
        </p:spPr>
        <p:txBody>
          <a:bodyPr/>
          <a:lstStyle/>
          <a:p>
            <a:r>
              <a:rPr lang="de-DE" dirty="0" smtClean="0"/>
              <a:t>Zwei Seiten einer Medaille:</a:t>
            </a:r>
          </a:p>
          <a:p>
            <a:pPr lvl="1"/>
            <a:r>
              <a:rPr lang="de-DE" dirty="0" smtClean="0"/>
              <a:t>HV als Organ der Aktionäre</a:t>
            </a:r>
          </a:p>
          <a:p>
            <a:pPr lvl="1"/>
            <a:r>
              <a:rPr lang="de-DE" dirty="0" smtClean="0"/>
              <a:t>HV als Verfahren der Beschlussfassung</a:t>
            </a:r>
            <a:endParaRPr lang="de-DE" dirty="0"/>
          </a:p>
        </p:txBody>
      </p:sp>
    </p:spTree>
    <p:extLst>
      <p:ext uri="{BB962C8B-B14F-4D97-AF65-F5344CB8AC3E}">
        <p14:creationId xmlns:p14="http://schemas.microsoft.com/office/powerpoint/2010/main" val="1331593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en-US" dirty="0" smtClean="0"/>
              <a:t> Member States shall ensure that the intermediaries facilitate the exercise of the rights by the shareholder, including the right to participate and vote in general meetings.</a:t>
            </a:r>
            <a:endParaRPr lang="de-DE" dirty="0"/>
          </a:p>
        </p:txBody>
      </p:sp>
    </p:spTree>
    <p:extLst>
      <p:ext uri="{BB962C8B-B14F-4D97-AF65-F5344CB8AC3E}">
        <p14:creationId xmlns:p14="http://schemas.microsoft.com/office/powerpoint/2010/main" val="1995115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Informal Company Law Expert Group </a:t>
            </a:r>
            <a:endParaRPr lang="de-DE" dirty="0"/>
          </a:p>
        </p:txBody>
      </p:sp>
      <p:sp>
        <p:nvSpPr>
          <p:cNvPr id="3" name="Inhaltsplatzhalter 2"/>
          <p:cNvSpPr>
            <a:spLocks noGrp="1"/>
          </p:cNvSpPr>
          <p:nvPr>
            <p:ph idx="1"/>
          </p:nvPr>
        </p:nvSpPr>
        <p:spPr/>
        <p:txBody>
          <a:bodyPr/>
          <a:lstStyle/>
          <a:p>
            <a:r>
              <a:rPr lang="de-DE" dirty="0" smtClean="0"/>
              <a:t>Think Tank der EU-Kommission</a:t>
            </a:r>
          </a:p>
          <a:p>
            <a:r>
              <a:rPr lang="de-DE" dirty="0" smtClean="0"/>
              <a:t>Beratung über digitale Medien im Unternehmensrecht</a:t>
            </a:r>
          </a:p>
          <a:p>
            <a:r>
              <a:rPr lang="en-US" b="0" i="0" dirty="0" err="1" smtClean="0">
                <a:solidFill>
                  <a:srgbClr val="333333"/>
                </a:solidFill>
                <a:effectLst/>
                <a:latin typeface="Noto Serif"/>
              </a:rPr>
              <a:t>Arbeitsprogramm</a:t>
            </a:r>
            <a:r>
              <a:rPr lang="en-US" b="0" i="0" dirty="0" smtClean="0">
                <a:solidFill>
                  <a:srgbClr val="333333"/>
                </a:solidFill>
                <a:effectLst/>
                <a:latin typeface="Noto Serif"/>
              </a:rPr>
              <a:t> EU-</a:t>
            </a:r>
            <a:r>
              <a:rPr lang="en-US" dirty="0" err="1" smtClean="0">
                <a:solidFill>
                  <a:srgbClr val="333333"/>
                </a:solidFill>
                <a:latin typeface="Noto Serif"/>
              </a:rPr>
              <a:t>Kommission</a:t>
            </a:r>
            <a:r>
              <a:rPr lang="en-US" dirty="0" smtClean="0">
                <a:solidFill>
                  <a:srgbClr val="333333"/>
                </a:solidFill>
                <a:latin typeface="Noto Serif"/>
              </a:rPr>
              <a:t> (Mai 2015): “</a:t>
            </a:r>
            <a:r>
              <a:rPr lang="en-US" b="0" i="0" dirty="0" smtClean="0">
                <a:solidFill>
                  <a:srgbClr val="FF0000"/>
                </a:solidFill>
                <a:effectLst/>
                <a:latin typeface="Noto Serif"/>
              </a:rPr>
              <a:t>Adapting the com­pany law acquis to digital tools </a:t>
            </a:r>
            <a:r>
              <a:rPr lang="en-US" b="0" i="0" dirty="0" smtClean="0">
                <a:solidFill>
                  <a:srgbClr val="333333"/>
                </a:solidFill>
                <a:effectLst/>
                <a:latin typeface="Noto Serif"/>
              </a:rPr>
              <a:t>is ano­ther issue that should be addressed at EU level.”</a:t>
            </a:r>
          </a:p>
          <a:p>
            <a:endParaRPr lang="de-DE" dirty="0"/>
          </a:p>
        </p:txBody>
      </p:sp>
    </p:spTree>
    <p:extLst>
      <p:ext uri="{BB962C8B-B14F-4D97-AF65-F5344CB8AC3E}">
        <p14:creationId xmlns:p14="http://schemas.microsoft.com/office/powerpoint/2010/main" val="3859957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en-US" dirty="0" err="1" smtClean="0"/>
              <a:t>Vorlage</a:t>
            </a:r>
            <a:r>
              <a:rPr lang="en-US" dirty="0" smtClean="0"/>
              <a:t> (Beurskens/Noack): </a:t>
            </a:r>
            <a:br>
              <a:rPr lang="en-US" dirty="0" smtClean="0"/>
            </a:br>
            <a:r>
              <a:rPr lang="en-US" dirty="0" smtClean="0"/>
              <a:t>“</a:t>
            </a:r>
            <a:r>
              <a:rPr lang="en-US" dirty="0"/>
              <a:t>Shareholder’s meeting –  From Personal Get-Together to Dynamic Decision-Making”</a:t>
            </a:r>
          </a:p>
          <a:p>
            <a:endParaRPr lang="de-DE" dirty="0"/>
          </a:p>
        </p:txBody>
      </p:sp>
    </p:spTree>
    <p:extLst>
      <p:ext uri="{BB962C8B-B14F-4D97-AF65-F5344CB8AC3E}">
        <p14:creationId xmlns:p14="http://schemas.microsoft.com/office/powerpoint/2010/main" val="2293935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stretch>
            <a:fillRect/>
          </a:stretch>
        </p:blipFill>
        <p:spPr>
          <a:xfrm>
            <a:off x="101241" y="113896"/>
            <a:ext cx="11989517" cy="6744104"/>
          </a:xfrm>
          <a:prstGeom prst="rect">
            <a:avLst/>
          </a:prstGeom>
        </p:spPr>
      </p:pic>
    </p:spTree>
    <p:extLst>
      <p:ext uri="{BB962C8B-B14F-4D97-AF65-F5344CB8AC3E}">
        <p14:creationId xmlns:p14="http://schemas.microsoft.com/office/powerpoint/2010/main" val="1954008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Professor </a:t>
            </a:r>
            <a:r>
              <a:rPr lang="de-DE" dirty="0"/>
              <a:t>Dr. Ulrich Noack</a:t>
            </a:r>
          </a:p>
          <a:p>
            <a:r>
              <a:rPr lang="de-DE" dirty="0"/>
              <a:t>Juristische Fakultät</a:t>
            </a:r>
          </a:p>
          <a:p>
            <a:r>
              <a:rPr lang="de-DE" dirty="0"/>
              <a:t>Heinrich-Heine-Universität Düsseldorf</a:t>
            </a:r>
          </a:p>
          <a:p>
            <a:endParaRPr lang="de-DE" dirty="0"/>
          </a:p>
          <a:p>
            <a:r>
              <a:rPr lang="de-DE" dirty="0"/>
              <a:t>Tel. 0211-8111453</a:t>
            </a:r>
          </a:p>
          <a:p>
            <a:r>
              <a:rPr lang="de-DE" dirty="0" smtClean="0">
                <a:hlinkClick r:id="rId2"/>
              </a:rPr>
              <a:t>ulrich.noack@hhu.de</a:t>
            </a:r>
            <a:r>
              <a:rPr lang="de-DE" dirty="0" smtClean="0"/>
              <a:t> </a:t>
            </a:r>
            <a:endParaRPr lang="de-DE" dirty="0"/>
          </a:p>
          <a:p>
            <a:endParaRPr lang="de-DE" dirty="0"/>
          </a:p>
        </p:txBody>
      </p:sp>
    </p:spTree>
    <p:extLst>
      <p:ext uri="{BB962C8B-B14F-4D97-AF65-F5344CB8AC3E}">
        <p14:creationId xmlns:p14="http://schemas.microsoft.com/office/powerpoint/2010/main" val="101978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Vom obersten Organ … zum enthronten König</a:t>
            </a:r>
            <a:endParaRPr lang="de-DE" dirty="0"/>
          </a:p>
        </p:txBody>
      </p:sp>
      <p:sp>
        <p:nvSpPr>
          <p:cNvPr id="3" name="Inhaltsplatzhalter 2"/>
          <p:cNvSpPr>
            <a:spLocks noGrp="1"/>
          </p:cNvSpPr>
          <p:nvPr>
            <p:ph idx="1"/>
          </p:nvPr>
        </p:nvSpPr>
        <p:spPr/>
        <p:txBody>
          <a:bodyPr/>
          <a:lstStyle/>
          <a:p>
            <a:r>
              <a:rPr lang="de-DE" dirty="0" smtClean="0"/>
              <a:t>„Die Rechte, welche den Actionären in den Angelegenheiten der Gesellschaft, … zustehen, werden von der </a:t>
            </a:r>
            <a:r>
              <a:rPr lang="de-DE" dirty="0" err="1" smtClean="0"/>
              <a:t>Gesammtheit</a:t>
            </a:r>
            <a:r>
              <a:rPr lang="de-DE" dirty="0" smtClean="0"/>
              <a:t> der </a:t>
            </a:r>
            <a:r>
              <a:rPr lang="de-DE" dirty="0" err="1" smtClean="0"/>
              <a:t>Actionäre</a:t>
            </a:r>
            <a:r>
              <a:rPr lang="de-DE" dirty="0" smtClean="0"/>
              <a:t> in der Generalversammlung ausgeübt.“ (ADHGB 1861)</a:t>
            </a:r>
          </a:p>
          <a:p>
            <a:r>
              <a:rPr lang="de-DE" dirty="0" smtClean="0"/>
              <a:t>„Nach der Organisationsverfassung der AG sind die Aktionäre den anderen Gesellschaftsorganen nicht übergeordnet.“ (BVerfG NJW </a:t>
            </a:r>
            <a:r>
              <a:rPr lang="de-DE" dirty="0"/>
              <a:t>2000, </a:t>
            </a:r>
            <a:r>
              <a:rPr lang="de-DE" dirty="0" smtClean="0"/>
              <a:t>349).</a:t>
            </a:r>
          </a:p>
          <a:p>
            <a:endParaRPr lang="de-DE" dirty="0"/>
          </a:p>
        </p:txBody>
      </p:sp>
    </p:spTree>
    <p:extLst>
      <p:ext uri="{BB962C8B-B14F-4D97-AF65-F5344CB8AC3E}">
        <p14:creationId xmlns:p14="http://schemas.microsoft.com/office/powerpoint/2010/main" val="29120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r>
              <a:rPr lang="de-DE" dirty="0" smtClean="0"/>
              <a:t>Debatte </a:t>
            </a:r>
            <a:r>
              <a:rPr lang="de-DE" i="1" dirty="0" smtClean="0"/>
              <a:t>vor </a:t>
            </a:r>
            <a:r>
              <a:rPr lang="de-DE" dirty="0" smtClean="0"/>
              <a:t>dem AktG 1965: HV-Zuständigkeiten für</a:t>
            </a:r>
          </a:p>
          <a:p>
            <a:pPr lvl="1"/>
            <a:r>
              <a:rPr lang="de-DE" dirty="0" smtClean="0"/>
              <a:t>Vorstandsbestellung und -abberufung</a:t>
            </a:r>
          </a:p>
          <a:p>
            <a:pPr lvl="1"/>
            <a:r>
              <a:rPr lang="de-DE" dirty="0" smtClean="0"/>
              <a:t>Jahresabschluss-Feststellung</a:t>
            </a:r>
          </a:p>
          <a:p>
            <a:pPr lvl="1"/>
            <a:r>
              <a:rPr lang="de-DE" dirty="0" smtClean="0"/>
              <a:t>Grundlegende Geschäftsführung</a:t>
            </a:r>
          </a:p>
          <a:p>
            <a:r>
              <a:rPr lang="de-DE" dirty="0" smtClean="0"/>
              <a:t>Neue Zuständigkeiten im AktG 1965 und später:</a:t>
            </a:r>
          </a:p>
          <a:p>
            <a:pPr lvl="1"/>
            <a:r>
              <a:rPr lang="de-DE" dirty="0" smtClean="0"/>
              <a:t>Vertragskonzernrecht</a:t>
            </a:r>
          </a:p>
          <a:p>
            <a:pPr lvl="1"/>
            <a:r>
              <a:rPr lang="de-DE" dirty="0" smtClean="0"/>
              <a:t>Umwandlung</a:t>
            </a:r>
          </a:p>
          <a:p>
            <a:pPr lvl="1"/>
            <a:r>
              <a:rPr lang="de-DE" dirty="0" err="1" smtClean="0"/>
              <a:t>Squeeze</a:t>
            </a:r>
            <a:r>
              <a:rPr lang="de-DE" dirty="0" smtClean="0"/>
              <a:t>-Out (2002)</a:t>
            </a:r>
          </a:p>
          <a:p>
            <a:endParaRPr lang="de-DE" dirty="0"/>
          </a:p>
        </p:txBody>
      </p:sp>
    </p:spTree>
    <p:extLst>
      <p:ext uri="{BB962C8B-B14F-4D97-AF65-F5344CB8AC3E}">
        <p14:creationId xmlns:p14="http://schemas.microsoft.com/office/powerpoint/2010/main" val="1278384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Begründung AktG 1965</a:t>
            </a:r>
            <a:endParaRPr lang="de-DE" dirty="0"/>
          </a:p>
        </p:txBody>
      </p:sp>
      <p:sp>
        <p:nvSpPr>
          <p:cNvPr id="3" name="Inhaltsplatzhalter 2"/>
          <p:cNvSpPr>
            <a:spLocks noGrp="1"/>
          </p:cNvSpPr>
          <p:nvPr>
            <p:ph idx="1"/>
          </p:nvPr>
        </p:nvSpPr>
        <p:spPr/>
        <p:txBody>
          <a:bodyPr/>
          <a:lstStyle/>
          <a:p>
            <a:r>
              <a:rPr lang="de-DE" dirty="0" smtClean="0"/>
              <a:t>„Die Aktionäre haben im Allgemeinen weder die Zeit noch die Übersicht, um Geschäftsführungsfragen unter Berücksichtigung aller Gesichtspunkte entscheiden zu können.“ </a:t>
            </a:r>
            <a:endParaRPr lang="de-DE" dirty="0"/>
          </a:p>
        </p:txBody>
      </p:sp>
    </p:spTree>
    <p:extLst>
      <p:ext uri="{BB962C8B-B14F-4D97-AF65-F5344CB8AC3E}">
        <p14:creationId xmlns:p14="http://schemas.microsoft.com/office/powerpoint/2010/main" val="1281778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HV-Kompetenzen in der Rechtsprechung</a:t>
            </a:r>
            <a:endParaRPr lang="de-DE" dirty="0"/>
          </a:p>
        </p:txBody>
      </p:sp>
      <p:sp>
        <p:nvSpPr>
          <p:cNvPr id="3" name="Inhaltsplatzhalter 2"/>
          <p:cNvSpPr>
            <a:spLocks noGrp="1"/>
          </p:cNvSpPr>
          <p:nvPr>
            <p:ph idx="1"/>
          </p:nvPr>
        </p:nvSpPr>
        <p:spPr/>
        <p:txBody>
          <a:bodyPr/>
          <a:lstStyle/>
          <a:p>
            <a:r>
              <a:rPr lang="de-DE" dirty="0" smtClean="0"/>
              <a:t>Satzungsgleiche Umstrukturierungen: „Holzmüller“ 1982 </a:t>
            </a:r>
            <a:br>
              <a:rPr lang="de-DE" dirty="0" smtClean="0"/>
            </a:br>
            <a:r>
              <a:rPr lang="de-DE" dirty="0" smtClean="0"/>
              <a:t>(bestätigt und restriktiver „Gelatine“ 2004)</a:t>
            </a:r>
          </a:p>
          <a:p>
            <a:r>
              <a:rPr lang="de-DE" dirty="0" err="1" smtClean="0"/>
              <a:t>Delisting</a:t>
            </a:r>
            <a:r>
              <a:rPr lang="de-DE" dirty="0" smtClean="0"/>
              <a:t>: „</a:t>
            </a:r>
            <a:r>
              <a:rPr lang="de-DE" dirty="0" err="1" smtClean="0"/>
              <a:t>Macrotron</a:t>
            </a:r>
            <a:r>
              <a:rPr lang="de-DE" dirty="0" smtClean="0"/>
              <a:t>“ 2002, aber: „</a:t>
            </a:r>
            <a:r>
              <a:rPr lang="de-DE" dirty="0" err="1" smtClean="0"/>
              <a:t>Frosta</a:t>
            </a:r>
            <a:r>
              <a:rPr lang="de-DE" dirty="0" smtClean="0"/>
              <a:t>“ 2013</a:t>
            </a:r>
          </a:p>
          <a:p>
            <a:r>
              <a:rPr lang="de-DE" dirty="0" smtClean="0"/>
              <a:t>Genehmigtes Kapital: „Holzmann“ 1982, aber „Siemens/Nold“ 1997.</a:t>
            </a:r>
          </a:p>
          <a:p>
            <a:endParaRPr lang="de-DE" dirty="0"/>
          </a:p>
        </p:txBody>
      </p:sp>
    </p:spTree>
    <p:extLst>
      <p:ext uri="{BB962C8B-B14F-4D97-AF65-F5344CB8AC3E}">
        <p14:creationId xmlns:p14="http://schemas.microsoft.com/office/powerpoint/2010/main" val="1796232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3584" y="-3061194"/>
            <a:ext cx="10515600" cy="1325563"/>
          </a:xfrm>
        </p:spPr>
        <p:txBody>
          <a:bodyPr/>
          <a:lstStyle/>
          <a:p>
            <a:endParaRPr lang="de-DE" dirty="0"/>
          </a:p>
        </p:txBody>
      </p:sp>
      <p:sp>
        <p:nvSpPr>
          <p:cNvPr id="3" name="Inhaltsplatzhalter 2"/>
          <p:cNvSpPr>
            <a:spLocks noGrp="1"/>
          </p:cNvSpPr>
          <p:nvPr>
            <p:ph idx="1"/>
          </p:nvPr>
        </p:nvSpPr>
        <p:spPr>
          <a:xfrm>
            <a:off x="359764" y="344774"/>
            <a:ext cx="10994036" cy="6513226"/>
          </a:xfrm>
        </p:spPr>
        <p:txBody>
          <a:bodyPr>
            <a:normAutofit lnSpcReduction="10000"/>
          </a:bodyPr>
          <a:lstStyle/>
          <a:p>
            <a:r>
              <a:rPr lang="de-DE" dirty="0"/>
              <a:t>Hierzulande besteht ganz überwiegend Zufriedenheit mit der grundsätzlichen Verteilung der Kompetenzen. Über Einzelgegenstände, etwa über die Entlastung als regulärer Gegenstand jeder Tagesordnung, mag man disputieren.  Sie dient dem Aktionär als „Wutbürger“ zum Dampfablassen, ist aber rechtlich folgenlos. Aber dieses Klein-Klein und die brave </a:t>
            </a:r>
            <a:r>
              <a:rPr lang="de-DE" dirty="0" smtClean="0"/>
              <a:t>Ausdeutung </a:t>
            </a:r>
            <a:r>
              <a:rPr lang="de-DE" dirty="0"/>
              <a:t>von Holzmüller/Gelatine dürfen nicht darüber täuschen, dass es einen erheblichen </a:t>
            </a:r>
            <a:r>
              <a:rPr lang="de-DE" dirty="0" smtClean="0"/>
              <a:t>Anpassungsdruck </a:t>
            </a:r>
            <a:r>
              <a:rPr lang="de-DE" dirty="0"/>
              <a:t>aus Europa gibt, der die Hauptversammlung in der Tendenz eher mit mehr Kompetenz ausstatten dürfte. In maßgeblichen EU-Zirkeln wird die Hauptversammlung nicht als träge und unbeholfen, sondern – befeuert von aktiven Investoren – als natürliches </a:t>
            </a:r>
            <a:r>
              <a:rPr lang="de-DE" dirty="0" smtClean="0"/>
              <a:t>Gegengewicht </a:t>
            </a:r>
            <a:r>
              <a:rPr lang="de-DE" dirty="0"/>
              <a:t>zum Management verstanden. Der (notabene: mitbestimmte) deutsche </a:t>
            </a:r>
            <a:r>
              <a:rPr lang="de-DE" dirty="0" smtClean="0"/>
              <a:t>Aufsichtsrat </a:t>
            </a:r>
            <a:r>
              <a:rPr lang="de-DE" dirty="0"/>
              <a:t>wird in dieser Vorstellungswelt schlicht dem Vorstand zugeschlagen. Der Sichtweise entspricht es, dass die Vergütungsentscheidung oder die Beschlüsse über </a:t>
            </a:r>
            <a:r>
              <a:rPr lang="de-DE" dirty="0" err="1"/>
              <a:t>related</a:t>
            </a:r>
            <a:r>
              <a:rPr lang="de-DE" dirty="0"/>
              <a:t> </a:t>
            </a:r>
            <a:r>
              <a:rPr lang="de-DE" dirty="0" err="1"/>
              <a:t>party</a:t>
            </a:r>
            <a:r>
              <a:rPr lang="de-DE" dirty="0"/>
              <a:t> </a:t>
            </a:r>
            <a:r>
              <a:rPr lang="de-DE" dirty="0" err="1"/>
              <a:t>transactions</a:t>
            </a:r>
            <a:r>
              <a:rPr lang="de-DE" dirty="0"/>
              <a:t> dann eben von den Anteilseignern gefasst werden. Das Fehlen eines </a:t>
            </a:r>
            <a:r>
              <a:rPr lang="de-DE" dirty="0" smtClean="0"/>
              <a:t>kassationsfreudigen </a:t>
            </a:r>
            <a:r>
              <a:rPr lang="de-DE" dirty="0"/>
              <a:t>Beschlussmängelrechts in den meisten Aktienrechten kommt erleichternd hinzu</a:t>
            </a:r>
            <a:r>
              <a:rPr lang="de-DE" dirty="0" smtClean="0"/>
              <a:t>. (</a:t>
            </a:r>
            <a:r>
              <a:rPr lang="de-DE" i="1" dirty="0" smtClean="0"/>
              <a:t>Noack</a:t>
            </a:r>
            <a:r>
              <a:rPr lang="de-DE" dirty="0" smtClean="0"/>
              <a:t> ZGR-Sonderheft 2015, im Erscheinen).</a:t>
            </a:r>
            <a:endParaRPr lang="de-DE" dirty="0"/>
          </a:p>
        </p:txBody>
      </p:sp>
    </p:spTree>
    <p:extLst>
      <p:ext uri="{BB962C8B-B14F-4D97-AF65-F5344CB8AC3E}">
        <p14:creationId xmlns:p14="http://schemas.microsoft.com/office/powerpoint/2010/main" val="352122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Breitbild</PresentationFormat>
  <Paragraphs>158</Paragraphs>
  <Slides>44</Slides>
  <Notes>0</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44</vt:i4>
      </vt:variant>
    </vt:vector>
  </HeadingPairs>
  <TitlesOfParts>
    <vt:vector size="54" baseType="lpstr">
      <vt:lpstr>Arial</vt:lpstr>
      <vt:lpstr>Calibri</vt:lpstr>
      <vt:lpstr>Calibri Light</vt:lpstr>
      <vt:lpstr>Noto Serif</vt:lpstr>
      <vt:lpstr>Symbol</vt:lpstr>
      <vt:lpstr>Times New Roman</vt:lpstr>
      <vt:lpstr>Office Theme</vt:lpstr>
      <vt:lpstr>blank</vt:lpstr>
      <vt:lpstr>1_blank</vt:lpstr>
      <vt:lpstr>2_blank</vt:lpstr>
      <vt:lpstr>HV-Recht aktuell  in Deutschland und Europa   Stand und Perspektiven</vt:lpstr>
      <vt:lpstr>Übersicht</vt:lpstr>
      <vt:lpstr>PowerPoint-Präsentation</vt:lpstr>
      <vt:lpstr>Was hat dieses halbe Jahrhundert für die HV erbracht – und wie geht es weiter?</vt:lpstr>
      <vt:lpstr>Vom obersten Organ … zum enthronten König</vt:lpstr>
      <vt:lpstr>PowerPoint-Präsentation</vt:lpstr>
      <vt:lpstr>Begründung AktG 1965</vt:lpstr>
      <vt:lpstr>HV-Kompetenzen in der Rechtsprechung</vt:lpstr>
      <vt:lpstr>PowerPoint-Präsentation</vt:lpstr>
      <vt:lpstr>HV als Verfahren</vt:lpstr>
      <vt:lpstr>PowerPoint-Präsentation</vt:lpstr>
      <vt:lpstr>PowerPoint-Präsentation</vt:lpstr>
      <vt:lpstr>Die hybride HV – ein Übergangsmodell</vt:lpstr>
      <vt:lpstr>PowerPoint-Präsentation</vt:lpstr>
      <vt:lpstr>PowerPoint-Präsentation</vt:lpstr>
      <vt:lpstr>Aktienrechtsnovelle</vt:lpstr>
      <vt:lpstr>Stand </vt:lpstr>
      <vt:lpstr>PowerPoint-Präsentation</vt:lpstr>
      <vt:lpstr>PowerPoint-Präsentation</vt:lpstr>
      <vt:lpstr>Folie U.Seibert (BMJV):</vt:lpstr>
      <vt:lpstr>Transparenz-RL-Umsetzung</vt:lpstr>
      <vt:lpstr>HV-Einladung an Namensaktionäre</vt:lpstr>
      <vt:lpstr>Kritik</vt:lpstr>
      <vt:lpstr>Meldepflichten: Rechtsverlust extensiv</vt:lpstr>
      <vt:lpstr>PowerPoint-Präsentation</vt:lpstr>
      <vt:lpstr>DAI-Vorschlag: § 245 II AktG-E</vt:lpstr>
      <vt:lpstr>Vorschlag: Anordnungsbefugnis der Bafin</vt:lpstr>
      <vt:lpstr>Aktionärsrechte-Richtlinie (Änderung)</vt:lpstr>
      <vt:lpstr>Mögliche Änderungen mit HV-Bezug</vt:lpstr>
      <vt:lpstr>PowerPoint-Präsentation</vt:lpstr>
      <vt:lpstr>“Article 9a  Right to vote on the remuneration policy </vt:lpstr>
      <vt:lpstr>PowerPoint-Präsentation</vt:lpstr>
      <vt:lpstr>Article 9b Information to be provided in the remuneration report and right to vote on the remuneration report</vt:lpstr>
      <vt:lpstr>Article 9b Information to be provided in the remuneration report and right to vote on the remuneration report</vt:lpstr>
      <vt:lpstr>Related Party Transactions (Art. 9c II)</vt:lpstr>
      <vt:lpstr>Article 9c Transparency and approval of related party transactions</vt:lpstr>
      <vt:lpstr>Article 9c Transparency and approval of related party transactions</vt:lpstr>
      <vt:lpstr>Article 9c Transparency and approval of related party transactions</vt:lpstr>
      <vt:lpstr>Verfahren, insbesondere Ausübung der Stimmrechte: </vt:lpstr>
      <vt:lpstr>PowerPoint-Präsentation</vt:lpstr>
      <vt:lpstr>Informal Company Law Expert Group </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Noack</dc:creator>
  <cp:lastModifiedBy>Hönnerbach, Jenny</cp:lastModifiedBy>
  <cp:revision>48</cp:revision>
  <dcterms:created xsi:type="dcterms:W3CDTF">2015-09-07T07:20:45Z</dcterms:created>
  <dcterms:modified xsi:type="dcterms:W3CDTF">2016-04-14T09:59:35Z</dcterms:modified>
</cp:coreProperties>
</file>